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75" r:id="rId4"/>
  </p:sldMasterIdLst>
  <p:notesMasterIdLst>
    <p:notesMasterId r:id="rId32"/>
  </p:notesMasterIdLst>
  <p:sldIdLst>
    <p:sldId id="348" r:id="rId5"/>
    <p:sldId id="368" r:id="rId6"/>
    <p:sldId id="266" r:id="rId7"/>
    <p:sldId id="369" r:id="rId8"/>
    <p:sldId id="364" r:id="rId9"/>
    <p:sldId id="301" r:id="rId10"/>
    <p:sldId id="355" r:id="rId11"/>
    <p:sldId id="387" r:id="rId12"/>
    <p:sldId id="258" r:id="rId13"/>
    <p:sldId id="483" r:id="rId14"/>
    <p:sldId id="303" r:id="rId15"/>
    <p:sldId id="260" r:id="rId16"/>
    <p:sldId id="486" r:id="rId17"/>
    <p:sldId id="487" r:id="rId18"/>
    <p:sldId id="425" r:id="rId19"/>
    <p:sldId id="453" r:id="rId20"/>
    <p:sldId id="437" r:id="rId21"/>
    <p:sldId id="296" r:id="rId22"/>
    <p:sldId id="488" r:id="rId23"/>
    <p:sldId id="381" r:id="rId24"/>
    <p:sldId id="382" r:id="rId25"/>
    <p:sldId id="377" r:id="rId26"/>
    <p:sldId id="489" r:id="rId27"/>
    <p:sldId id="396" r:id="rId28"/>
    <p:sldId id="490" r:id="rId29"/>
    <p:sldId id="386" r:id="rId30"/>
    <p:sldId id="4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 id="387"/>
          </p14:sldIdLst>
        </p14:section>
        <p14:section name="Introduction" id="{6F7B122B-5F75-D045-A277-992ABBD793C1}">
          <p14:sldIdLst>
            <p14:sldId id="258"/>
            <p14:sldId id="483"/>
            <p14:sldId id="303"/>
            <p14:sldId id="260"/>
            <p14:sldId id="486"/>
            <p14:sldId id="487"/>
            <p14:sldId id="425"/>
            <p14:sldId id="453"/>
            <p14:sldId id="437"/>
          </p14:sldIdLst>
        </p14:section>
        <p14:section name="Talk Tasks and CfUs" id="{4C9413DB-D0EA-4B28-BCAD-DF427EF851DC}">
          <p14:sldIdLst>
            <p14:sldId id="296"/>
            <p14:sldId id="488"/>
            <p14:sldId id="381"/>
            <p14:sldId id="382"/>
          </p14:sldIdLst>
        </p14:section>
        <p14:section name="IP/Activity section" id="{7BE6C088-FF53-8841-BAB4-205CA899FCE1}">
          <p14:sldIdLst>
            <p14:sldId id="377"/>
            <p14:sldId id="489"/>
            <p14:sldId id="396"/>
            <p14:sldId id="490"/>
            <p14:sldId id="386"/>
            <p14:sldId id="49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6"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67"/>
    <p:restoredTop sz="88852" autoAdjust="0"/>
  </p:normalViewPr>
  <p:slideViewPr>
    <p:cSldViewPr snapToGrid="0">
      <p:cViewPr varScale="1">
        <p:scale>
          <a:sx n="102" d="100"/>
          <a:sy n="102" d="100"/>
        </p:scale>
        <p:origin x="208" y="368"/>
      </p:cViewPr>
      <p:guideLst/>
    </p:cSldViewPr>
  </p:slideViewPr>
  <p:notesTextViewPr>
    <p:cViewPr>
      <p:scale>
        <a:sx n="1" d="1"/>
        <a:sy n="1" d="1"/>
      </p:scale>
      <p:origin x="0" y="-35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Teacher guidance:</a:t>
            </a:r>
          </a:p>
          <a:p>
            <a:r>
              <a:rPr lang="en-GB" dirty="0"/>
              <a:t>Try out one or two of these with your class at first to check understanding. If the class has grasped this knowledge quickly, it may not be necessary for them to spend time completing all of the questions on this slide. Instead, spend more time on relative formula mass coming up on the next slide.</a:t>
            </a:r>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3786790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accompany this slide, the teacher could make some examples of molecules using molymods and ask students to calculate the RFM of each. This will allow students to see what the calculation actually means.</a:t>
            </a:r>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557183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Exposition type</a:t>
            </a:r>
            <a:r>
              <a:rPr lang="en-GB" dirty="0"/>
              <a:t>: Modelling</a:t>
            </a:r>
          </a:p>
        </p:txBody>
      </p:sp>
      <p:sp>
        <p:nvSpPr>
          <p:cNvPr id="4" name="Slide Number Placeholder 3"/>
          <p:cNvSpPr>
            <a:spLocks noGrp="1"/>
          </p:cNvSpPr>
          <p:nvPr>
            <p:ph type="sldNum" sz="quarter" idx="5"/>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637934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Exposition type</a:t>
            </a:r>
            <a:r>
              <a:rPr lang="en-GB" dirty="0"/>
              <a:t>: Modelling</a:t>
            </a:r>
          </a:p>
        </p:txBody>
      </p:sp>
      <p:sp>
        <p:nvSpPr>
          <p:cNvPr id="4" name="Slide Number Placeholder 3"/>
          <p:cNvSpPr>
            <a:spLocks noGrp="1"/>
          </p:cNvSpPr>
          <p:nvPr>
            <p:ph type="sldNum" sz="quarter" idx="5"/>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212499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a:t>
            </a:r>
            <a:endParaRPr lang="en-GB" dirty="0"/>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Suggested script:</a:t>
            </a:r>
          </a:p>
          <a:p>
            <a:r>
              <a:rPr lang="en-GB" b="0"/>
              <a:t>Percentage by mass is exactly what it sounds like. When you think of a compound, made up of different types of atom, each atom will have a different mass, and those masses added together make up the total mass of the compound. Like water, contains hydrogen atoms and an oxygen atom. </a:t>
            </a:r>
            <a:r>
              <a:rPr lang="en-GB" b="1"/>
              <a:t>Dual code on the board the formula for water and draw a simple molecule with 2 x hydrogen atoms bonded to an oxygen atom in a V shape.</a:t>
            </a:r>
          </a:p>
          <a:p>
            <a:r>
              <a:rPr lang="en-GB" b="0"/>
              <a:t>We can use a percentage by mass calculation to figure out what percentage of the total mass comes from a single element or group of atoms. So thinking about water, we can check what percentage of the mass of that compound is hydrogen atoms, and what percentage is the oxygen atom. Is the hydrogen contributing 50% of the mass? 10%? 90% who knows?! </a:t>
            </a:r>
          </a:p>
          <a:p>
            <a:r>
              <a:rPr lang="en-GB" b="0"/>
              <a:t>So, </a:t>
            </a:r>
            <a:r>
              <a:rPr lang="en-GB" b="1"/>
              <a:t>read definition, </a:t>
            </a:r>
            <a:r>
              <a:rPr lang="en-GB" b="0"/>
              <a:t>percentage by mass is used to calculate the percentage by mass of an element within a compound.</a:t>
            </a:r>
          </a:p>
          <a:p>
            <a:r>
              <a:rPr lang="en-GB" b="0"/>
              <a:t>How can we find this out? Well, we use a formula which looks like this. </a:t>
            </a:r>
            <a:r>
              <a:rPr lang="en-GB" b="1"/>
              <a:t>animate formula.</a:t>
            </a:r>
          </a:p>
          <a:p>
            <a:r>
              <a:rPr lang="en-GB" b="0" i="1"/>
              <a:t>What is this formula telling us? </a:t>
            </a:r>
            <a:r>
              <a:rPr lang="en-GB" b="1" i="1"/>
              <a:t>To calculate the percentage by mass, we should multiply the relative atomic mass of an element by the number of atoms of that element in a compound. Then divide by the relative formula mass of the compound. Then multiple by 100.</a:t>
            </a:r>
          </a:p>
          <a:p>
            <a:r>
              <a:rPr lang="en-GB" b="0" i="0"/>
              <a:t>Lets look at this in practice. What is the percentage by mass of hydrogen in water, H</a:t>
            </a:r>
            <a:r>
              <a:rPr lang="en-GB" b="0" i="0" baseline="-25000"/>
              <a:t>2</a:t>
            </a:r>
            <a:r>
              <a:rPr lang="en-GB" b="0" i="0"/>
              <a:t>O?</a:t>
            </a:r>
          </a:p>
          <a:p>
            <a:r>
              <a:rPr lang="en-GB" b="1" i="0"/>
              <a:t>animate to reveal the steps one by one with the worked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can also be called a ‘percentage composition’ calculation.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Repeat this process with the second calculation worked out on the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Repeat on the whiteboard with other simple compounds as necessary for students to grasp this method, and then give students an opportunity to try this independently. You can also ask students to work it out in pairs before trying independently.</a:t>
            </a:r>
          </a:p>
          <a:p>
            <a:endParaRPr lang="en-GB" b="1" i="0"/>
          </a:p>
          <a:p>
            <a:endParaRPr lang="en-GB" b="0"/>
          </a:p>
          <a:p>
            <a:endParaRPr lang="en-GB"/>
          </a:p>
        </p:txBody>
      </p:sp>
      <p:sp>
        <p:nvSpPr>
          <p:cNvPr id="4" name="Slide Number Placeholder 3"/>
          <p:cNvSpPr>
            <a:spLocks noGrp="1"/>
          </p:cNvSpPr>
          <p:nvPr>
            <p:ph type="sldNum" sz="quarter" idx="10"/>
          </p:nvPr>
        </p:nvSpPr>
        <p:spPr/>
        <p:txBody>
          <a:bodyPr/>
          <a:lstStyle/>
          <a:p>
            <a:fld id="{E20D7E7C-F5C6-4192-8BC9-88CE0C5CAEAA}" type="slidenum">
              <a:rPr lang="en-GB" smtClean="0"/>
              <a:t>15</a:t>
            </a:fld>
            <a:endParaRPr lang="en-GB"/>
          </a:p>
        </p:txBody>
      </p:sp>
    </p:spTree>
    <p:extLst>
      <p:ext uri="{BB962C8B-B14F-4D97-AF65-F5344CB8AC3E}">
        <p14:creationId xmlns:p14="http://schemas.microsoft.com/office/powerpoint/2010/main" val="38946293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Image source: </a:t>
            </a:r>
            <a:r>
              <a:rPr lang="en-GB" err="1"/>
              <a:t>Pixabay</a:t>
            </a:r>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2644646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35647358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2590840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2590840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Define an atom.</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Define a molecule. </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The smallest thing that can exist.</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ea typeface="Century Gothic"/>
                <a:cs typeface="Century Gothic"/>
                <a:sym typeface="Century Gothic"/>
              </a:rPr>
              <a:t>A small group of non-metal atoms chemically bonded together. Can be an element or a compound. </a:t>
            </a:r>
            <a:endParaRPr lang="en-GB"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Answers on word documents.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8103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a:t>
            </a:r>
            <a:r>
              <a:rPr lang="en-GB" b="0" dirty="0" err="1"/>
              <a:t>Ar</a:t>
            </a:r>
            <a:r>
              <a:rPr lang="en-GB" b="0" dirty="0"/>
              <a:t> and Mr. </a:t>
            </a:r>
            <a:r>
              <a:rPr lang="en-GB" b="0" i="1" dirty="0"/>
              <a:t>To fix it, get students to write the definition of each and explain the difference between them. </a:t>
            </a:r>
            <a:r>
              <a:rPr lang="en-GB" b="0" i="0" dirty="0"/>
              <a:t>If students answer</a:t>
            </a:r>
            <a:r>
              <a:rPr lang="en-GB" b="0" dirty="0"/>
              <a:t> C, they have confused Mr and percentage by mass. </a:t>
            </a:r>
            <a:r>
              <a:rPr lang="en-GB" i="1" dirty="0"/>
              <a:t>To fix-it, review the definition of each with a model calculation.</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just added the </a:t>
            </a:r>
            <a:r>
              <a:rPr lang="en-GB" b="0" dirty="0" err="1"/>
              <a:t>Ar</a:t>
            </a:r>
            <a:r>
              <a:rPr lang="en-GB" b="0" dirty="0"/>
              <a:t> of carbon and oxygen together without taking into account that there are two oxygen atoms. If students answer C, they have misinterpreted the meaning of the subscript and taken this to mean that there are two carbons and two oxygens. </a:t>
            </a:r>
            <a:r>
              <a:rPr lang="en-GB" i="1" dirty="0"/>
              <a:t>To fix-it, give students further practice of identifying the number of atoms of different elements in chemical formulae and calculating Mr.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calculated the percentage by mass of carbon. If students answer B, they have only used the </a:t>
            </a:r>
            <a:r>
              <a:rPr lang="en-GB" b="0" dirty="0" err="1"/>
              <a:t>Ar</a:t>
            </a:r>
            <a:r>
              <a:rPr lang="en-GB" b="0" dirty="0"/>
              <a:t> of oxygen and not taken the two oxygens into account. </a:t>
            </a:r>
            <a:r>
              <a:rPr lang="en-GB" i="1" dirty="0"/>
              <a:t>To fix-it, give students lots of practice with percentage by mass calculations. </a:t>
            </a:r>
            <a:endParaRPr lang="en-GB" b="0"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0.65 x 120 = 78</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12/(12+40) x 100 = 23.1 %</a:t>
            </a:r>
            <a:endParaRPr lang="en-GB" sz="1200" b="0" i="0" u="none" strike="noStrike" cap="none" baseline="30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K</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What do the different numbers for each element represent on the periodic table? How do we use those numbers?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C4.3.1 Lesson Objectives:</a:t>
            </a:r>
          </a:p>
          <a:p>
            <a:r>
              <a:rPr lang="en-US" sz="1800" dirty="0">
                <a:latin typeface="Century Gothic" panose="020B0502020202020204" pitchFamily="34" charset="0"/>
              </a:rPr>
              <a:t>Critical: Define relative atomic mass and relative formula mass</a:t>
            </a:r>
          </a:p>
          <a:p>
            <a:r>
              <a:rPr lang="en-US" sz="1800" dirty="0">
                <a:latin typeface="Century Gothic" panose="020B0502020202020204" pitchFamily="34" charset="0"/>
              </a:rPr>
              <a:t>Critical: Calculate relative formula mass</a:t>
            </a:r>
          </a:p>
          <a:p>
            <a:r>
              <a:rPr lang="en-US" sz="1800" dirty="0">
                <a:latin typeface="Century Gothic" panose="020B0502020202020204" pitchFamily="34" charset="0"/>
              </a:rPr>
              <a:t>Critical: Calculate percentage by mass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pre-unit quiz.</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can be found on the mark scheme for the pre-unit quiz.</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the C4.3 Link to Big Ideas worksheet (either in their booklet or printed).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Tier 3 vocabulary has been highlighted. (It may need to be adapted further for LPAs or pupils with different reading ages.)</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What are you most excited to learn about in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2. What do you already know about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3. What is matter?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4. Why do you think it’s important to learn that ecosystems recycle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5. What knowledge from previous science lessons might help 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6. What questions do you have about this topic?</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prior to a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introduce </a:t>
            </a:r>
            <a:r>
              <a:rPr lang="en-GB" baseline="0" dirty="0"/>
              <a:t>new learning.</a:t>
            </a:r>
          </a:p>
          <a:p>
            <a:pPr>
              <a:defRPr/>
            </a:pPr>
            <a:endParaRPr lang="en-GB" dirty="0"/>
          </a:p>
          <a:p>
            <a:pPr>
              <a:defRPr/>
            </a:pPr>
            <a:r>
              <a:rPr lang="en-GB" b="1" dirty="0"/>
              <a:t>Suggested script:</a:t>
            </a:r>
          </a:p>
          <a:p>
            <a:pPr>
              <a:defRPr/>
            </a:pPr>
            <a:r>
              <a:rPr lang="en-GB" dirty="0"/>
              <a:t>Atoms are so small</a:t>
            </a:r>
            <a:r>
              <a:rPr lang="en-GB" i="1" dirty="0"/>
              <a:t>, what would happen if I tried to find the mass of an atom using this balance? </a:t>
            </a:r>
            <a:r>
              <a:rPr lang="en-GB" b="1" i="0" dirty="0"/>
              <a:t>Show a regular balance you use in the lab. </a:t>
            </a:r>
            <a:r>
              <a:rPr lang="en-GB" b="1" i="1" dirty="0"/>
              <a:t>The reading would come up as zero.</a:t>
            </a:r>
          </a:p>
          <a:p>
            <a:pPr>
              <a:defRPr/>
            </a:pPr>
            <a:r>
              <a:rPr lang="en-GB" b="0" i="0" dirty="0"/>
              <a:t>So, when we want to be able to </a:t>
            </a:r>
            <a:r>
              <a:rPr lang="en-GB" b="0" i="0" u="none" dirty="0"/>
              <a:t>talk about the mass of atoms, it’s not very useful to use grams, or kilograms.</a:t>
            </a:r>
          </a:p>
          <a:p>
            <a:pPr>
              <a:defRPr/>
            </a:pPr>
            <a:r>
              <a:rPr lang="en-GB" b="0" i="0" u="none" dirty="0"/>
              <a:t>One carbon atom for example, would have a mass of 0.0000000000000000000000001994 g! (That’s 23 zeros). Imagine having to write numbers like that out every time we wanted to do a calculation with atoms!</a:t>
            </a:r>
          </a:p>
          <a:p>
            <a:pPr>
              <a:defRPr/>
            </a:pPr>
            <a:r>
              <a:rPr lang="en-GB" b="0" i="0" u="none" dirty="0"/>
              <a:t>Instead, we can make this much more simple by using what we call </a:t>
            </a:r>
            <a:r>
              <a:rPr lang="en-GB" b="0" i="0" u="sng" dirty="0"/>
              <a:t>relative</a:t>
            </a:r>
            <a:r>
              <a:rPr lang="en-GB" b="0" i="0" u="none" dirty="0"/>
              <a:t> masses when we talk about atoms.</a:t>
            </a:r>
          </a:p>
          <a:p>
            <a:pPr>
              <a:defRPr/>
            </a:pPr>
            <a:r>
              <a:rPr lang="en-GB" b="0" i="0" u="none" dirty="0"/>
              <a:t>The word relative, in English, means compared to something else. For example I could say I’m quite tall </a:t>
            </a:r>
            <a:r>
              <a:rPr lang="en-GB" b="0" i="1" u="none" dirty="0"/>
              <a:t>relative</a:t>
            </a:r>
            <a:r>
              <a:rPr lang="en-GB" b="0" i="0" u="none" dirty="0"/>
              <a:t> to my cat. OR I could say I’m quite old </a:t>
            </a:r>
            <a:r>
              <a:rPr lang="en-GB" b="0" i="1" u="none" dirty="0"/>
              <a:t>relative</a:t>
            </a:r>
            <a:r>
              <a:rPr lang="en-GB" b="0" i="0" u="none" dirty="0"/>
              <a:t> to you. However, I’m not old at all </a:t>
            </a:r>
            <a:r>
              <a:rPr lang="en-GB" b="0" i="1" u="none" dirty="0"/>
              <a:t>relative</a:t>
            </a:r>
            <a:r>
              <a:rPr lang="en-GB" b="0" i="0" u="none" dirty="0"/>
              <a:t> to my grandmother!</a:t>
            </a:r>
          </a:p>
          <a:p>
            <a:pPr>
              <a:defRPr/>
            </a:pPr>
            <a:r>
              <a:rPr lang="en-GB" b="0" i="0" u="none" dirty="0"/>
              <a:t>When we talk about the relative atomic mass of an element, we are actually comparing the mass of the atoms in that element, to the mass of the atoms in other elements. To be really accurate, we would say we are comparing the mass of the atoms in the elements to the mass of a carbon atom.</a:t>
            </a:r>
          </a:p>
          <a:p>
            <a:pPr>
              <a:defRPr/>
            </a:pPr>
            <a:r>
              <a:rPr lang="en-GB" b="0" i="0" u="none" dirty="0"/>
              <a:t>Let’s take an example. Lithium atoms have half of the mass of nitrogen atoms. Lithium atoms have a relative atomic mass of 7, and nitrogen atoms have a relative atomic mass of 14.</a:t>
            </a:r>
          </a:p>
          <a:p>
            <a:pPr>
              <a:defRPr/>
            </a:pPr>
            <a:r>
              <a:rPr lang="en-GB" b="0" i="1" u="none" dirty="0"/>
              <a:t>Where do you think we might find out what the mass of each type of atom is? </a:t>
            </a:r>
            <a:r>
              <a:rPr lang="en-GB" b="1" i="1" u="none" dirty="0"/>
              <a:t>The Periodic Table.</a:t>
            </a:r>
          </a:p>
          <a:p>
            <a:pPr>
              <a:defRPr/>
            </a:pPr>
            <a:r>
              <a:rPr lang="en-GB" b="0" i="0" u="none" dirty="0"/>
              <a:t>I mentioned just now that the relative atomic mass of a lithium atom is 7. </a:t>
            </a:r>
            <a:r>
              <a:rPr lang="en-GB" b="0" i="1" u="none" dirty="0"/>
              <a:t>See if you can use your Periodic Table to locate that information. </a:t>
            </a:r>
            <a:r>
              <a:rPr lang="en-GB" b="1" i="0" u="none" dirty="0"/>
              <a:t>Give students time to locate lithium, and its mass number.</a:t>
            </a:r>
          </a:p>
          <a:p>
            <a:pPr>
              <a:defRPr/>
            </a:pPr>
            <a:r>
              <a:rPr lang="en-GB" b="0" i="0" u="none" dirty="0"/>
              <a:t>The relative atomic mass of any element can be located on the Periodic Table. It will always be the </a:t>
            </a:r>
            <a:r>
              <a:rPr lang="en-GB" b="0" i="0" u="sng" dirty="0"/>
              <a:t>bigger</a:t>
            </a:r>
            <a:r>
              <a:rPr lang="en-GB" b="0" i="0" u="none" dirty="0"/>
              <a:t> number next to that element.</a:t>
            </a:r>
          </a:p>
          <a:p>
            <a:pPr>
              <a:defRPr/>
            </a:pPr>
            <a:r>
              <a:rPr lang="en-GB" b="1" i="0" u="none" dirty="0"/>
              <a:t>Take some time to spot check that all students can find the relative atomic mass of an element by asking students to find it for an element and then write down the answer on a mini whiteboard and holding up. Repeat this exercise until all students are able to do this.</a:t>
            </a:r>
          </a:p>
          <a:p>
            <a:pPr>
              <a:defRPr/>
            </a:pPr>
            <a:r>
              <a:rPr lang="en-GB" dirty="0"/>
              <a:t>We can also use A</a:t>
            </a:r>
            <a:r>
              <a:rPr lang="en-GB" baseline="-25000" dirty="0"/>
              <a:t>r</a:t>
            </a:r>
            <a:r>
              <a:rPr lang="en-GB" baseline="0" dirty="0"/>
              <a:t> to mean relative atomic mass. </a:t>
            </a:r>
            <a:r>
              <a:rPr lang="en-GB" b="1" baseline="0" dirty="0"/>
              <a:t>Dual code this on the board. </a:t>
            </a:r>
          </a:p>
          <a:p>
            <a:pPr>
              <a:defRPr/>
            </a:pPr>
            <a:r>
              <a:rPr lang="en-GB" b="0" baseline="0" dirty="0"/>
              <a:t>A</a:t>
            </a:r>
            <a:r>
              <a:rPr lang="en-GB" b="0" baseline="-25000" dirty="0"/>
              <a:t>r</a:t>
            </a:r>
            <a:r>
              <a:rPr lang="en-GB" b="0" baseline="0" dirty="0"/>
              <a:t> means exactly the same as relative atomic mass. The r is a subscript. </a:t>
            </a:r>
            <a:r>
              <a:rPr lang="en-GB" b="0" i="1" baseline="0" dirty="0"/>
              <a:t>Can you remember what subscript means? It means the r is slightly lower down that the other letter.</a:t>
            </a:r>
          </a:p>
          <a:p>
            <a:pPr>
              <a:defRPr/>
            </a:pPr>
            <a:r>
              <a:rPr lang="en-GB" b="0" i="0" baseline="0" dirty="0"/>
              <a:t>Let’s make a link back to the previous chemistry unit we studied here. We’re talking about the mass of atoms. </a:t>
            </a:r>
            <a:r>
              <a:rPr lang="en-GB" b="0" i="1" baseline="0" dirty="0"/>
              <a:t>Where in the atom is most of this mass located? </a:t>
            </a:r>
            <a:r>
              <a:rPr lang="en-GB" b="1" i="0" baseline="0" dirty="0"/>
              <a:t>The nucleus.</a:t>
            </a:r>
          </a:p>
          <a:p>
            <a:pPr>
              <a:defRPr/>
            </a:pPr>
            <a:r>
              <a:rPr lang="en-GB" b="0" i="1" baseline="0" dirty="0"/>
              <a:t>Why is this? </a:t>
            </a:r>
            <a:r>
              <a:rPr lang="en-GB" b="1" i="1" baseline="0" dirty="0"/>
              <a:t>Because the nucleus is where the protons and neutrons are located, and each of these have a relative mass of 1. The electrons are orbiting the nucleus and these have a mass of almost zero.</a:t>
            </a:r>
            <a:endParaRPr lang="en-GB" b="0" i="1" dirty="0"/>
          </a:p>
          <a:p>
            <a:pPr>
              <a:defRPr/>
            </a:pPr>
            <a:endParaRPr lang="en-GB" dirty="0"/>
          </a:p>
          <a:p>
            <a:pPr>
              <a:defRPr/>
            </a:pPr>
            <a:r>
              <a:rPr lang="en-GB" b="1" baseline="0" dirty="0"/>
              <a:t>Teacher guidance:</a:t>
            </a:r>
          </a:p>
          <a:p>
            <a:pPr>
              <a:defRPr/>
            </a:pPr>
            <a:r>
              <a:rPr lang="en-GB" baseline="0" dirty="0"/>
              <a:t>Relative </a:t>
            </a:r>
            <a:r>
              <a:rPr lang="en-GB" b="1" baseline="0" dirty="0"/>
              <a:t>molecular</a:t>
            </a:r>
            <a:r>
              <a:rPr lang="en-GB" baseline="0" dirty="0"/>
              <a:t> mass has the same symbol (Mr) but only applies to substances with </a:t>
            </a:r>
            <a:r>
              <a:rPr lang="en-GB" b="1" baseline="0" dirty="0"/>
              <a:t>covalent bonds</a:t>
            </a:r>
            <a:r>
              <a:rPr lang="en-GB" baseline="0" dirty="0"/>
              <a:t>. Relative formula mass includes everything. So it is recommended to </a:t>
            </a:r>
            <a:r>
              <a:rPr lang="en-GB" b="1" u="sng" baseline="0" dirty="0"/>
              <a:t>ONLY</a:t>
            </a:r>
            <a:r>
              <a:rPr lang="en-GB" baseline="0" dirty="0"/>
              <a:t> use RFM not RMM. For more information take a look at https://www.chemguideforcie.co.uk/section1/learninga.html</a:t>
            </a:r>
            <a:r>
              <a:rPr lang="en-GB" dirty="0"/>
              <a:t> </a:t>
            </a: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740102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0983877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22878960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5601045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393004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87306145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594875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917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0890250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29027762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64485832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654043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36686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4509623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64224541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5962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2914512"/>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FF19-BCAC-CC4E-85C0-759931A137FB}"/>
              </a:ext>
            </a:extLst>
          </p:cNvPr>
          <p:cNvSpPr>
            <a:spLocks noGrp="1"/>
          </p:cNvSpPr>
          <p:nvPr>
            <p:ph type="title"/>
          </p:nvPr>
        </p:nvSpPr>
        <p:spPr/>
        <p:txBody>
          <a:bodyPr/>
          <a:lstStyle/>
          <a:p>
            <a:r>
              <a:rPr lang="en-GB" dirty="0">
                <a:latin typeface="Century Gothic" panose="020B0502020202020204" pitchFamily="34" charset="0"/>
              </a:rPr>
              <a:t>State the relative atomic mass (A</a:t>
            </a:r>
            <a:r>
              <a:rPr lang="en-GB" baseline="-25000" dirty="0">
                <a:latin typeface="Century Gothic" panose="020B0502020202020204" pitchFamily="34" charset="0"/>
              </a:rPr>
              <a:t>r</a:t>
            </a:r>
            <a:r>
              <a:rPr lang="en-GB" dirty="0">
                <a:latin typeface="Century Gothic" panose="020B0502020202020204" pitchFamily="34" charset="0"/>
              </a:rPr>
              <a:t>) for the following elements.</a:t>
            </a:r>
          </a:p>
        </p:txBody>
      </p:sp>
      <p:sp>
        <p:nvSpPr>
          <p:cNvPr id="3" name="TextBox 2">
            <a:extLst>
              <a:ext uri="{FF2B5EF4-FFF2-40B4-BE49-F238E27FC236}">
                <a16:creationId xmlns:a16="http://schemas.microsoft.com/office/drawing/2014/main" id="{96B5F06E-440C-694E-92DF-4389FB00E580}"/>
              </a:ext>
            </a:extLst>
          </p:cNvPr>
          <p:cNvSpPr txBox="1"/>
          <p:nvPr/>
        </p:nvSpPr>
        <p:spPr>
          <a:xfrm>
            <a:off x="540000" y="1292087"/>
            <a:ext cx="2274982" cy="3416320"/>
          </a:xfrm>
          <a:prstGeom prst="rect">
            <a:avLst/>
          </a:prstGeom>
          <a:noFill/>
        </p:spPr>
        <p:txBody>
          <a:bodyPr wrap="none" rtlCol="0">
            <a:spAutoFit/>
          </a:bodyPr>
          <a:lstStyle/>
          <a:p>
            <a:pPr marL="342900" indent="-342900">
              <a:buFont typeface="+mj-lt"/>
              <a:buAutoNum type="arabicPeriod"/>
            </a:pPr>
            <a:r>
              <a:rPr lang="en-GB" sz="2400" dirty="0">
                <a:latin typeface="Century Gothic" panose="020B0502020202020204" pitchFamily="34" charset="0"/>
              </a:rPr>
              <a:t>Potassium</a:t>
            </a:r>
          </a:p>
          <a:p>
            <a:pPr marL="342900" indent="-342900">
              <a:buFont typeface="+mj-lt"/>
              <a:buAutoNum type="arabicPeriod"/>
            </a:pPr>
            <a:r>
              <a:rPr lang="en-GB" sz="2400" dirty="0">
                <a:latin typeface="Century Gothic" panose="020B0502020202020204" pitchFamily="34" charset="0"/>
              </a:rPr>
              <a:t>Iron</a:t>
            </a:r>
          </a:p>
          <a:p>
            <a:pPr marL="342900" indent="-342900">
              <a:buFont typeface="+mj-lt"/>
              <a:buAutoNum type="arabicPeriod"/>
            </a:pPr>
            <a:r>
              <a:rPr lang="en-GB" sz="2400" dirty="0">
                <a:latin typeface="Century Gothic" panose="020B0502020202020204" pitchFamily="34" charset="0"/>
              </a:rPr>
              <a:t>Neon</a:t>
            </a:r>
          </a:p>
          <a:p>
            <a:pPr marL="342900" indent="-342900">
              <a:buFont typeface="+mj-lt"/>
              <a:buAutoNum type="arabicPeriod"/>
            </a:pPr>
            <a:r>
              <a:rPr lang="en-GB" sz="2400" dirty="0">
                <a:latin typeface="Century Gothic" panose="020B0502020202020204" pitchFamily="34" charset="0"/>
              </a:rPr>
              <a:t>Hydrogen</a:t>
            </a:r>
          </a:p>
          <a:p>
            <a:pPr marL="342900" indent="-342900">
              <a:buFont typeface="+mj-lt"/>
              <a:buAutoNum type="arabicPeriod"/>
            </a:pPr>
            <a:r>
              <a:rPr lang="en-GB" sz="2400" dirty="0">
                <a:latin typeface="Century Gothic" panose="020B0502020202020204" pitchFamily="34" charset="0"/>
              </a:rPr>
              <a:t>Gold</a:t>
            </a:r>
          </a:p>
          <a:p>
            <a:pPr marL="342900" indent="-342900">
              <a:buFont typeface="+mj-lt"/>
              <a:buAutoNum type="arabicPeriod"/>
            </a:pPr>
            <a:r>
              <a:rPr lang="en-GB" sz="2400" dirty="0">
                <a:latin typeface="Century Gothic" panose="020B0502020202020204" pitchFamily="34" charset="0"/>
              </a:rPr>
              <a:t>Sulfur</a:t>
            </a:r>
          </a:p>
          <a:p>
            <a:pPr marL="342900" indent="-342900">
              <a:buFont typeface="+mj-lt"/>
              <a:buAutoNum type="arabicPeriod"/>
            </a:pPr>
            <a:r>
              <a:rPr lang="en-GB" sz="2400" dirty="0">
                <a:latin typeface="Century Gothic" panose="020B0502020202020204" pitchFamily="34" charset="0"/>
              </a:rPr>
              <a:t>Helium</a:t>
            </a:r>
          </a:p>
          <a:p>
            <a:pPr marL="342900" indent="-342900">
              <a:buFont typeface="+mj-lt"/>
              <a:buAutoNum type="arabicPeriod"/>
            </a:pPr>
            <a:r>
              <a:rPr lang="en-GB" sz="2400" dirty="0">
                <a:latin typeface="Century Gothic" panose="020B0502020202020204" pitchFamily="34" charset="0"/>
              </a:rPr>
              <a:t>Magnesium</a:t>
            </a:r>
          </a:p>
          <a:p>
            <a:pPr marL="342900" indent="-342900">
              <a:buFont typeface="+mj-lt"/>
              <a:buAutoNum type="arabicPeriod"/>
            </a:pPr>
            <a:r>
              <a:rPr lang="en-GB" sz="2400" dirty="0">
                <a:latin typeface="Century Gothic" panose="020B0502020202020204" pitchFamily="34" charset="0"/>
              </a:rPr>
              <a:t>Carbon</a:t>
            </a:r>
          </a:p>
        </p:txBody>
      </p:sp>
      <p:sp>
        <p:nvSpPr>
          <p:cNvPr id="4" name="Oval 3">
            <a:extLst>
              <a:ext uri="{FF2B5EF4-FFF2-40B4-BE49-F238E27FC236}">
                <a16:creationId xmlns:a16="http://schemas.microsoft.com/office/drawing/2014/main" id="{4436EBF9-B2EE-3547-AAAF-80DE222FC53C}"/>
              </a:ext>
            </a:extLst>
          </p:cNvPr>
          <p:cNvSpPr/>
          <p:nvPr/>
        </p:nvSpPr>
        <p:spPr>
          <a:xfrm>
            <a:off x="8604000" y="4065494"/>
            <a:ext cx="3048000" cy="2792506"/>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Century Gothic" panose="020B0502020202020204" pitchFamily="34" charset="0"/>
              </a:rPr>
              <a:t>You’ll need your Periodic Table for this!</a:t>
            </a:r>
            <a:endParaRPr lang="en-GB" sz="2400" dirty="0">
              <a:solidFill>
                <a:schemeClr val="tx1"/>
              </a:solidFill>
              <a:latin typeface="Century Gothic" panose="020B0502020202020204" pitchFamily="34" charset="0"/>
            </a:endParaRPr>
          </a:p>
        </p:txBody>
      </p:sp>
      <p:sp>
        <p:nvSpPr>
          <p:cNvPr id="5" name="TextBox 4">
            <a:extLst>
              <a:ext uri="{FF2B5EF4-FFF2-40B4-BE49-F238E27FC236}">
                <a16:creationId xmlns:a16="http://schemas.microsoft.com/office/drawing/2014/main" id="{DE015E89-CC10-F847-8A35-591B30C4852A}"/>
              </a:ext>
            </a:extLst>
          </p:cNvPr>
          <p:cNvSpPr txBox="1"/>
          <p:nvPr/>
        </p:nvSpPr>
        <p:spPr>
          <a:xfrm>
            <a:off x="2549524" y="1292087"/>
            <a:ext cx="53091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39</a:t>
            </a:r>
          </a:p>
        </p:txBody>
      </p:sp>
      <p:sp>
        <p:nvSpPr>
          <p:cNvPr id="6" name="TextBox 5">
            <a:extLst>
              <a:ext uri="{FF2B5EF4-FFF2-40B4-BE49-F238E27FC236}">
                <a16:creationId xmlns:a16="http://schemas.microsoft.com/office/drawing/2014/main" id="{F86E1FED-7327-0F4C-AB8B-9F02B75F1CF4}"/>
              </a:ext>
            </a:extLst>
          </p:cNvPr>
          <p:cNvSpPr txBox="1"/>
          <p:nvPr/>
        </p:nvSpPr>
        <p:spPr>
          <a:xfrm>
            <a:off x="1691570" y="1662065"/>
            <a:ext cx="53091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56</a:t>
            </a:r>
          </a:p>
        </p:txBody>
      </p:sp>
      <p:sp>
        <p:nvSpPr>
          <p:cNvPr id="7" name="TextBox 6">
            <a:extLst>
              <a:ext uri="{FF2B5EF4-FFF2-40B4-BE49-F238E27FC236}">
                <a16:creationId xmlns:a16="http://schemas.microsoft.com/office/drawing/2014/main" id="{33932A07-4541-5247-94AB-968CC796E9C4}"/>
              </a:ext>
            </a:extLst>
          </p:cNvPr>
          <p:cNvSpPr txBox="1"/>
          <p:nvPr/>
        </p:nvSpPr>
        <p:spPr>
          <a:xfrm>
            <a:off x="1924303" y="2032043"/>
            <a:ext cx="53091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20</a:t>
            </a:r>
          </a:p>
        </p:txBody>
      </p:sp>
      <p:sp>
        <p:nvSpPr>
          <p:cNvPr id="8" name="TextBox 7">
            <a:extLst>
              <a:ext uri="{FF2B5EF4-FFF2-40B4-BE49-F238E27FC236}">
                <a16:creationId xmlns:a16="http://schemas.microsoft.com/office/drawing/2014/main" id="{FC10E96F-B54A-4A43-863E-277608D9AB92}"/>
              </a:ext>
            </a:extLst>
          </p:cNvPr>
          <p:cNvSpPr txBox="1"/>
          <p:nvPr/>
        </p:nvSpPr>
        <p:spPr>
          <a:xfrm>
            <a:off x="2435290" y="2343604"/>
            <a:ext cx="35779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1</a:t>
            </a:r>
          </a:p>
        </p:txBody>
      </p:sp>
      <p:sp>
        <p:nvSpPr>
          <p:cNvPr id="9" name="TextBox 8">
            <a:extLst>
              <a:ext uri="{FF2B5EF4-FFF2-40B4-BE49-F238E27FC236}">
                <a16:creationId xmlns:a16="http://schemas.microsoft.com/office/drawing/2014/main" id="{10AE8BE0-02CB-F741-90A1-DF1024CCDD1E}"/>
              </a:ext>
            </a:extLst>
          </p:cNvPr>
          <p:cNvSpPr txBox="1"/>
          <p:nvPr/>
        </p:nvSpPr>
        <p:spPr>
          <a:xfrm>
            <a:off x="1745408" y="2754082"/>
            <a:ext cx="704039"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197</a:t>
            </a:r>
          </a:p>
        </p:txBody>
      </p:sp>
      <p:sp>
        <p:nvSpPr>
          <p:cNvPr id="10" name="TextBox 9">
            <a:extLst>
              <a:ext uri="{FF2B5EF4-FFF2-40B4-BE49-F238E27FC236}">
                <a16:creationId xmlns:a16="http://schemas.microsoft.com/office/drawing/2014/main" id="{EE4C711F-3A38-524F-BF6E-848B13A3A5C4}"/>
              </a:ext>
            </a:extLst>
          </p:cNvPr>
          <p:cNvSpPr txBox="1"/>
          <p:nvPr/>
        </p:nvSpPr>
        <p:spPr>
          <a:xfrm>
            <a:off x="1775428" y="3125156"/>
            <a:ext cx="53091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32</a:t>
            </a:r>
          </a:p>
        </p:txBody>
      </p:sp>
      <p:sp>
        <p:nvSpPr>
          <p:cNvPr id="11" name="TextBox 10">
            <a:extLst>
              <a:ext uri="{FF2B5EF4-FFF2-40B4-BE49-F238E27FC236}">
                <a16:creationId xmlns:a16="http://schemas.microsoft.com/office/drawing/2014/main" id="{13EF1470-D856-C74F-957F-AE717A489A94}"/>
              </a:ext>
            </a:extLst>
          </p:cNvPr>
          <p:cNvSpPr txBox="1"/>
          <p:nvPr/>
        </p:nvSpPr>
        <p:spPr>
          <a:xfrm>
            <a:off x="1984343" y="3455116"/>
            <a:ext cx="35779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4</a:t>
            </a:r>
          </a:p>
        </p:txBody>
      </p:sp>
      <p:sp>
        <p:nvSpPr>
          <p:cNvPr id="12" name="TextBox 11">
            <a:extLst>
              <a:ext uri="{FF2B5EF4-FFF2-40B4-BE49-F238E27FC236}">
                <a16:creationId xmlns:a16="http://schemas.microsoft.com/office/drawing/2014/main" id="{3A698726-E059-8C4E-A45B-F20075A07B6D}"/>
              </a:ext>
            </a:extLst>
          </p:cNvPr>
          <p:cNvSpPr txBox="1"/>
          <p:nvPr/>
        </p:nvSpPr>
        <p:spPr>
          <a:xfrm>
            <a:off x="2709529" y="3821899"/>
            <a:ext cx="53091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24</a:t>
            </a:r>
          </a:p>
        </p:txBody>
      </p:sp>
      <p:sp>
        <p:nvSpPr>
          <p:cNvPr id="13" name="TextBox 12">
            <a:extLst>
              <a:ext uri="{FF2B5EF4-FFF2-40B4-BE49-F238E27FC236}">
                <a16:creationId xmlns:a16="http://schemas.microsoft.com/office/drawing/2014/main" id="{8E672691-38D2-9A40-9713-E0E7766E95BD}"/>
              </a:ext>
            </a:extLst>
          </p:cNvPr>
          <p:cNvSpPr txBox="1"/>
          <p:nvPr/>
        </p:nvSpPr>
        <p:spPr>
          <a:xfrm>
            <a:off x="2163238" y="4200899"/>
            <a:ext cx="53091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12</a:t>
            </a:r>
          </a:p>
        </p:txBody>
      </p:sp>
    </p:spTree>
    <p:extLst>
      <p:ext uri="{BB962C8B-B14F-4D97-AF65-F5344CB8AC3E}">
        <p14:creationId xmlns:p14="http://schemas.microsoft.com/office/powerpoint/2010/main" val="130298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07F0-3611-B44F-9301-3986DB231522}"/>
              </a:ext>
            </a:extLst>
          </p:cNvPr>
          <p:cNvSpPr>
            <a:spLocks noGrp="1"/>
          </p:cNvSpPr>
          <p:nvPr>
            <p:ph type="title"/>
          </p:nvPr>
        </p:nvSpPr>
        <p:spPr/>
        <p:txBody>
          <a:bodyPr/>
          <a:lstStyle/>
          <a:p>
            <a:r>
              <a:rPr lang="en-US" dirty="0">
                <a:latin typeface="Century Gothic" panose="020B0502020202020204" pitchFamily="34" charset="0"/>
              </a:rPr>
              <a:t>Relative </a:t>
            </a:r>
            <a:r>
              <a:rPr lang="en-US" u="sng" dirty="0">
                <a:latin typeface="Century Gothic" panose="020B0502020202020204" pitchFamily="34" charset="0"/>
              </a:rPr>
              <a:t>Formula</a:t>
            </a:r>
            <a:r>
              <a:rPr lang="en-US" dirty="0">
                <a:latin typeface="Century Gothic" panose="020B0502020202020204" pitchFamily="34" charset="0"/>
              </a:rPr>
              <a:t> Mass</a:t>
            </a:r>
          </a:p>
        </p:txBody>
      </p:sp>
      <p:sp>
        <p:nvSpPr>
          <p:cNvPr id="3" name="Rectangle 2">
            <a:extLst>
              <a:ext uri="{FF2B5EF4-FFF2-40B4-BE49-F238E27FC236}">
                <a16:creationId xmlns:a16="http://schemas.microsoft.com/office/drawing/2014/main" id="{270F830C-2D34-C54C-A2E3-3E495DDF2258}"/>
              </a:ext>
            </a:extLst>
          </p:cNvPr>
          <p:cNvSpPr/>
          <p:nvPr/>
        </p:nvSpPr>
        <p:spPr>
          <a:xfrm>
            <a:off x="410816" y="948645"/>
            <a:ext cx="10749183" cy="4524315"/>
          </a:xfrm>
          <a:prstGeom prst="rect">
            <a:avLst/>
          </a:prstGeom>
        </p:spPr>
        <p:txBody>
          <a:bodyPr wrap="square" lIns="91440" tIns="45720" rIns="91440" bIns="45720" anchor="t">
            <a:spAutoFit/>
          </a:bodyPr>
          <a:lstStyle/>
          <a:p>
            <a:r>
              <a:rPr lang="en-GB" sz="2400" dirty="0">
                <a:latin typeface="Century Gothic"/>
              </a:rPr>
              <a:t>For compounds (different elements combined together chemically) we can calculate the </a:t>
            </a:r>
            <a:r>
              <a:rPr lang="en-GB" sz="2400" b="1" dirty="0">
                <a:latin typeface="Century Gothic"/>
              </a:rPr>
              <a:t>relative formula mass</a:t>
            </a:r>
            <a:r>
              <a:rPr lang="en-GB" sz="2400" dirty="0">
                <a:latin typeface="Century Gothic"/>
              </a:rPr>
              <a:t> or </a:t>
            </a:r>
            <a:r>
              <a:rPr lang="en-GB" sz="2400" b="1" dirty="0">
                <a:latin typeface="Century Gothic"/>
              </a:rPr>
              <a:t>M</a:t>
            </a:r>
            <a:r>
              <a:rPr lang="en-GB" sz="2400" b="1" baseline="-25000" dirty="0">
                <a:latin typeface="Century Gothic"/>
              </a:rPr>
              <a:t>r</a:t>
            </a:r>
            <a:r>
              <a:rPr lang="en-GB" sz="2400" dirty="0">
                <a:latin typeface="Century Gothic"/>
              </a:rPr>
              <a:t>. </a:t>
            </a:r>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This is calculated by adding up the relative atomic masses of the all the atoms in the </a:t>
            </a:r>
            <a:r>
              <a:rPr lang="en-GB" sz="2400" b="1" dirty="0">
                <a:latin typeface="Century Gothic" panose="020B0502020202020204" pitchFamily="34" charset="0"/>
              </a:rPr>
              <a:t>formula. </a:t>
            </a:r>
          </a:p>
          <a:p>
            <a:endParaRPr lang="en-GB" sz="2400" b="1" dirty="0">
              <a:latin typeface="Century Gothic" panose="020B0502020202020204" pitchFamily="34" charset="0"/>
            </a:endParaRPr>
          </a:p>
          <a:p>
            <a:pPr lvl="1"/>
            <a:r>
              <a:rPr lang="en-GB" sz="2400" dirty="0">
                <a:latin typeface="Century Gothic"/>
              </a:rPr>
              <a:t>CO</a:t>
            </a:r>
            <a:r>
              <a:rPr lang="en-GB" sz="2400" baseline="-25000" dirty="0">
                <a:latin typeface="Century Gothic"/>
              </a:rPr>
              <a:t>2</a:t>
            </a:r>
            <a:r>
              <a:rPr lang="en-GB" sz="2400" dirty="0">
                <a:latin typeface="Century Gothic"/>
              </a:rPr>
              <a:t> contains 1 carbon atom and 2 oxygen atoms. </a:t>
            </a:r>
            <a:endParaRPr lang="en-GB" sz="2400" dirty="0">
              <a:latin typeface="Century Gothic" panose="020B0502020202020204" pitchFamily="34" charset="0"/>
            </a:endParaRPr>
          </a:p>
          <a:p>
            <a:pPr lvl="1"/>
            <a:r>
              <a:rPr lang="en-GB" sz="2400" dirty="0">
                <a:latin typeface="Century Gothic" panose="020B0502020202020204" pitchFamily="34" charset="0"/>
              </a:rPr>
              <a:t>A</a:t>
            </a:r>
            <a:r>
              <a:rPr lang="en-GB" sz="2400" baseline="-25000" dirty="0">
                <a:latin typeface="Century Gothic" panose="020B0502020202020204" pitchFamily="34" charset="0"/>
              </a:rPr>
              <a:t>r</a:t>
            </a:r>
            <a:r>
              <a:rPr lang="en-GB" sz="2400" dirty="0">
                <a:latin typeface="Century Gothic" panose="020B0502020202020204" pitchFamily="34" charset="0"/>
              </a:rPr>
              <a:t>: C = 12</a:t>
            </a:r>
          </a:p>
          <a:p>
            <a:pPr lvl="1"/>
            <a:r>
              <a:rPr lang="en-GB" sz="2400" dirty="0">
                <a:latin typeface="Century Gothic" panose="020B0502020202020204" pitchFamily="34" charset="0"/>
              </a:rPr>
              <a:t>	O = 16</a:t>
            </a:r>
          </a:p>
          <a:p>
            <a:pPr lvl="1"/>
            <a:endParaRPr lang="en-GB" sz="2400" b="1" dirty="0">
              <a:latin typeface="Century Gothic" panose="020B0502020202020204" pitchFamily="34" charset="0"/>
            </a:endParaRPr>
          </a:p>
          <a:p>
            <a:pPr lvl="1"/>
            <a:r>
              <a:rPr lang="en-GB" sz="2400" b="1" dirty="0">
                <a:latin typeface="Century Gothic" panose="020B0502020202020204" pitchFamily="34" charset="0"/>
              </a:rPr>
              <a:t>To calculate the M</a:t>
            </a:r>
            <a:r>
              <a:rPr lang="en-GB" sz="2400" b="1" baseline="-25000" dirty="0">
                <a:latin typeface="Century Gothic" panose="020B0502020202020204" pitchFamily="34" charset="0"/>
              </a:rPr>
              <a:t>r</a:t>
            </a:r>
            <a:r>
              <a:rPr lang="en-GB" sz="2400" b="1" dirty="0">
                <a:latin typeface="Century Gothic" panose="020B0502020202020204" pitchFamily="34" charset="0"/>
              </a:rPr>
              <a:t>:</a:t>
            </a:r>
          </a:p>
          <a:p>
            <a:pPr lvl="1"/>
            <a:r>
              <a:rPr lang="en-GB" sz="2400" b="1" dirty="0">
                <a:solidFill>
                  <a:schemeClr val="accent1"/>
                </a:solidFill>
                <a:latin typeface="Century Gothic"/>
              </a:rPr>
              <a:t>M</a:t>
            </a:r>
            <a:r>
              <a:rPr lang="en-GB" sz="2400" b="1" baseline="-25000" dirty="0">
                <a:solidFill>
                  <a:schemeClr val="accent1"/>
                </a:solidFill>
                <a:latin typeface="Century Gothic"/>
              </a:rPr>
              <a:t>r</a:t>
            </a:r>
            <a:r>
              <a:rPr lang="en-GB" sz="2400" b="1" dirty="0">
                <a:solidFill>
                  <a:schemeClr val="accent1"/>
                </a:solidFill>
                <a:latin typeface="Century Gothic"/>
              </a:rPr>
              <a:t> of CO</a:t>
            </a:r>
            <a:r>
              <a:rPr lang="en-GB" sz="2400" b="1" baseline="-25000" dirty="0">
                <a:solidFill>
                  <a:schemeClr val="accent1"/>
                </a:solidFill>
                <a:latin typeface="Century Gothic"/>
              </a:rPr>
              <a:t>2</a:t>
            </a:r>
            <a:r>
              <a:rPr lang="en-GB" sz="2400" b="1" dirty="0">
                <a:solidFill>
                  <a:schemeClr val="accent1"/>
                </a:solidFill>
                <a:latin typeface="Century Gothic"/>
              </a:rPr>
              <a:t> = 12 + (2 x 16) = 44 </a:t>
            </a:r>
          </a:p>
        </p:txBody>
      </p:sp>
      <p:sp>
        <p:nvSpPr>
          <p:cNvPr id="4" name="TextBox 3">
            <a:extLst>
              <a:ext uri="{FF2B5EF4-FFF2-40B4-BE49-F238E27FC236}">
                <a16:creationId xmlns:a16="http://schemas.microsoft.com/office/drawing/2014/main" id="{975E172E-645F-284C-AF07-9723029B88C5}"/>
              </a:ext>
            </a:extLst>
          </p:cNvPr>
          <p:cNvSpPr txBox="1"/>
          <p:nvPr/>
        </p:nvSpPr>
        <p:spPr>
          <a:xfrm>
            <a:off x="410816" y="5701605"/>
            <a:ext cx="10620000" cy="862416"/>
          </a:xfrm>
          <a:prstGeom prst="rect">
            <a:avLst/>
          </a:prstGeom>
          <a:solidFill>
            <a:schemeClr val="accent1">
              <a:lumMod val="40000"/>
              <a:lumOff val="60000"/>
            </a:schemeClr>
          </a:solidFill>
        </p:spPr>
        <p:txBody>
          <a:bodyPr wrap="square" rtlCol="0">
            <a:spAutoFit/>
          </a:bodyPr>
          <a:lstStyle/>
          <a:p>
            <a:pPr lvl="0">
              <a:lnSpc>
                <a:spcPct val="107000"/>
              </a:lnSpc>
              <a:spcAft>
                <a:spcPts val="800"/>
              </a:spcAft>
            </a:pPr>
            <a:r>
              <a:rPr lang="en-GB" sz="2400" dirty="0">
                <a:latin typeface="Century Gothic" panose="020B0502020202020204" pitchFamily="34" charset="0"/>
                <a:ea typeface="Calibri" panose="020F0502020204030204" pitchFamily="34" charset="0"/>
                <a:cs typeface="Times New Roman" panose="02020603050405020304" pitchFamily="18" charset="0"/>
              </a:rPr>
              <a:t>The </a:t>
            </a:r>
            <a:r>
              <a:rPr lang="en-GB" sz="2400" b="1" dirty="0">
                <a:latin typeface="Century Gothic" panose="020B0502020202020204" pitchFamily="34" charset="0"/>
                <a:ea typeface="Calibri" panose="020F0502020204030204" pitchFamily="34" charset="0"/>
                <a:cs typeface="Times New Roman" panose="02020603050405020304" pitchFamily="18" charset="0"/>
              </a:rPr>
              <a:t>relative formula mass</a:t>
            </a:r>
            <a:r>
              <a:rPr lang="en-GB" sz="2400" dirty="0">
                <a:latin typeface="Century Gothic" panose="020B0502020202020204" pitchFamily="34" charset="0"/>
                <a:ea typeface="Calibri" panose="020F0502020204030204" pitchFamily="34" charset="0"/>
                <a:cs typeface="Times New Roman" panose="02020603050405020304" pitchFamily="18" charset="0"/>
              </a:rPr>
              <a:t> (</a:t>
            </a:r>
            <a:r>
              <a:rPr lang="en-GB" sz="2400" b="1" dirty="0">
                <a:latin typeface="Century Gothic" panose="020B0502020202020204" pitchFamily="34" charset="0"/>
                <a:ea typeface="Calibri" panose="020F0502020204030204" pitchFamily="34" charset="0"/>
                <a:cs typeface="Times New Roman" panose="02020603050405020304" pitchFamily="18" charset="0"/>
              </a:rPr>
              <a:t>M</a:t>
            </a:r>
            <a:r>
              <a:rPr lang="en-GB" sz="2400" b="1" baseline="-25000" dirty="0">
                <a:latin typeface="Century Gothic" panose="020B0502020202020204" pitchFamily="34" charset="0"/>
                <a:ea typeface="Calibri" panose="020F0502020204030204" pitchFamily="34" charset="0"/>
                <a:cs typeface="Times New Roman" panose="02020603050405020304" pitchFamily="18" charset="0"/>
              </a:rPr>
              <a:t>r</a:t>
            </a:r>
            <a:r>
              <a:rPr lang="en-GB" sz="2400" dirty="0">
                <a:latin typeface="Century Gothic" panose="020B0502020202020204" pitchFamily="34" charset="0"/>
                <a:ea typeface="Calibri" panose="020F0502020204030204" pitchFamily="34" charset="0"/>
                <a:cs typeface="Times New Roman" panose="02020603050405020304" pitchFamily="18" charset="0"/>
              </a:rPr>
              <a:t>) is the sum of the relative atomic masses of the elements in a compound.</a:t>
            </a:r>
            <a:endParaRPr lang="en-GB" sz="20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42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Effect transition="in" filter="fade">
                                      <p:cBhvr>
                                        <p:cTn id="40" dur="500"/>
                                        <p:tgtEl>
                                          <p:spTgt spid="3">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Effect transition="in" filter="fade">
                                      <p:cBhvr>
                                        <p:cTn id="45" dur="500"/>
                                        <p:tgtEl>
                                          <p:spTgt spid="3">
                                            <p:txEl>
                                              <p:pRg st="9" end="9"/>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1" nodeType="click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641DCF-AA2D-D848-9553-EC4F5D3A2CA3}"/>
              </a:ext>
            </a:extLst>
          </p:cNvPr>
          <p:cNvSpPr>
            <a:spLocks noGrp="1"/>
          </p:cNvSpPr>
          <p:nvPr>
            <p:ph type="title"/>
          </p:nvPr>
        </p:nvSpPr>
        <p:spPr/>
        <p:txBody>
          <a:bodyPr/>
          <a:lstStyle/>
          <a:p>
            <a:r>
              <a:rPr lang="en-GB" dirty="0">
                <a:latin typeface="Century Gothic" panose="020B0502020202020204" pitchFamily="34" charset="0"/>
              </a:rPr>
              <a:t>Calculating relative formula mass</a:t>
            </a:r>
          </a:p>
        </p:txBody>
      </p:sp>
      <p:sp>
        <p:nvSpPr>
          <p:cNvPr id="4" name="Rectangle 3">
            <a:extLst>
              <a:ext uri="{FF2B5EF4-FFF2-40B4-BE49-F238E27FC236}">
                <a16:creationId xmlns:a16="http://schemas.microsoft.com/office/drawing/2014/main" id="{A729DB0B-A797-4033-B125-77E415D0C00C}"/>
              </a:ext>
            </a:extLst>
          </p:cNvPr>
          <p:cNvSpPr/>
          <p:nvPr/>
        </p:nvSpPr>
        <p:spPr>
          <a:xfrm>
            <a:off x="540000" y="934238"/>
            <a:ext cx="6174378" cy="584775"/>
          </a:xfrm>
          <a:prstGeom prst="rect">
            <a:avLst/>
          </a:prstGeom>
        </p:spPr>
        <p:txBody>
          <a:bodyPr wrap="square">
            <a:spAutoFit/>
          </a:bodyPr>
          <a:lstStyle/>
          <a:p>
            <a:pPr algn="just"/>
            <a:r>
              <a:rPr lang="en-GB" sz="3200" b="1" dirty="0">
                <a:latin typeface="Century Gothic" panose="020B0502020202020204" pitchFamily="34" charset="0"/>
              </a:rPr>
              <a:t>Magnesium nitrate, Mg(NO</a:t>
            </a:r>
            <a:r>
              <a:rPr lang="en-GB" sz="3200" b="1" baseline="-25000" dirty="0">
                <a:latin typeface="Century Gothic" panose="020B0502020202020204" pitchFamily="34" charset="0"/>
              </a:rPr>
              <a:t>3</a:t>
            </a:r>
            <a:r>
              <a:rPr lang="en-GB" sz="3200" b="1" dirty="0">
                <a:latin typeface="Century Gothic" panose="020B0502020202020204" pitchFamily="34" charset="0"/>
              </a:rPr>
              <a:t>)</a:t>
            </a:r>
            <a:r>
              <a:rPr lang="en-GB" sz="3200" b="1" baseline="-25000" dirty="0">
                <a:latin typeface="Century Gothic" panose="020B0502020202020204" pitchFamily="34" charset="0"/>
              </a:rPr>
              <a:t>2</a:t>
            </a:r>
            <a:endParaRPr lang="en-GB" sz="3200" b="1" dirty="0">
              <a:latin typeface="Century Gothic" panose="020B0502020202020204" pitchFamily="34" charset="0"/>
            </a:endParaRPr>
          </a:p>
        </p:txBody>
      </p:sp>
      <p:sp>
        <p:nvSpPr>
          <p:cNvPr id="6" name="Rectangle 5">
            <a:extLst>
              <a:ext uri="{FF2B5EF4-FFF2-40B4-BE49-F238E27FC236}">
                <a16:creationId xmlns:a16="http://schemas.microsoft.com/office/drawing/2014/main" id="{F2D8D61F-2271-4735-8ABB-DF4707B7AF07}"/>
              </a:ext>
            </a:extLst>
          </p:cNvPr>
          <p:cNvSpPr/>
          <p:nvPr/>
        </p:nvSpPr>
        <p:spPr>
          <a:xfrm>
            <a:off x="579915" y="1729740"/>
            <a:ext cx="7036789" cy="1200329"/>
          </a:xfrm>
          <a:prstGeom prst="rect">
            <a:avLst/>
          </a:prstGeom>
        </p:spPr>
        <p:txBody>
          <a:bodyPr wrap="square">
            <a:spAutoFit/>
          </a:bodyPr>
          <a:lstStyle/>
          <a:p>
            <a:r>
              <a:rPr lang="en-GB" sz="2400" b="1" dirty="0">
                <a:solidFill>
                  <a:schemeClr val="accent1"/>
                </a:solidFill>
                <a:latin typeface="Century Gothic"/>
              </a:rPr>
              <a:t>Mg is Magnesium, 24</a:t>
            </a:r>
          </a:p>
          <a:p>
            <a:r>
              <a:rPr lang="en-GB" sz="2400" b="1" dirty="0">
                <a:solidFill>
                  <a:schemeClr val="accent1"/>
                </a:solidFill>
                <a:latin typeface="Century Gothic"/>
              </a:rPr>
              <a:t>N is Nitrogen, 14</a:t>
            </a:r>
          </a:p>
          <a:p>
            <a:r>
              <a:rPr lang="en-GB" sz="2400" b="1" dirty="0">
                <a:solidFill>
                  <a:schemeClr val="accent1"/>
                </a:solidFill>
                <a:latin typeface="Century Gothic"/>
              </a:rPr>
              <a:t>O is Oxygen, 16</a:t>
            </a:r>
          </a:p>
        </p:txBody>
      </p:sp>
      <p:sp>
        <p:nvSpPr>
          <p:cNvPr id="8" name="Rectangle 7">
            <a:extLst>
              <a:ext uri="{FF2B5EF4-FFF2-40B4-BE49-F238E27FC236}">
                <a16:creationId xmlns:a16="http://schemas.microsoft.com/office/drawing/2014/main" id="{AA5AF064-DF71-3B48-BC10-6F707411D84E}"/>
              </a:ext>
            </a:extLst>
          </p:cNvPr>
          <p:cNvSpPr/>
          <p:nvPr/>
        </p:nvSpPr>
        <p:spPr>
          <a:xfrm>
            <a:off x="7235687" y="504737"/>
            <a:ext cx="3989499" cy="5975179"/>
          </a:xfrm>
          <a:prstGeom prst="rect">
            <a:avLst/>
          </a:prstGeom>
          <a:solidFill>
            <a:srgbClr val="A6CFD6"/>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GB" sz="2400" b="1" dirty="0">
                <a:solidFill>
                  <a:schemeClr val="tx1"/>
                </a:solidFill>
                <a:latin typeface="Century Gothic" panose="020B0502020202020204" pitchFamily="34" charset="0"/>
              </a:rPr>
              <a:t>Steps:</a:t>
            </a:r>
            <a:endParaRPr lang="en-GB" sz="2400" dirty="0">
              <a:solidFill>
                <a:schemeClr val="tx1"/>
              </a:solidFill>
              <a:latin typeface="Century Gothic" panose="020B0502020202020204" pitchFamily="34" charset="0"/>
            </a:endParaRPr>
          </a:p>
          <a:p>
            <a:endParaRPr lang="en-GB" sz="2400" dirty="0">
              <a:solidFill>
                <a:schemeClr val="tx1"/>
              </a:solidFill>
              <a:latin typeface="Century Gothic" panose="020B0502020202020204" pitchFamily="34" charset="0"/>
            </a:endParaRPr>
          </a:p>
          <a:p>
            <a:r>
              <a:rPr lang="en-GB" sz="2400" dirty="0">
                <a:solidFill>
                  <a:schemeClr val="tx1"/>
                </a:solidFill>
                <a:latin typeface="Century Gothic" panose="020B0502020202020204" pitchFamily="34" charset="0"/>
              </a:rPr>
              <a:t>1. Write out the </a:t>
            </a:r>
            <a:r>
              <a:rPr lang="en-GB" sz="2400" b="1" dirty="0">
                <a:solidFill>
                  <a:schemeClr val="tx1"/>
                </a:solidFill>
                <a:latin typeface="Century Gothic" panose="020B0502020202020204" pitchFamily="34" charset="0"/>
              </a:rPr>
              <a:t>elements </a:t>
            </a:r>
            <a:r>
              <a:rPr lang="en-GB" sz="2400" dirty="0">
                <a:solidFill>
                  <a:schemeClr val="tx1"/>
                </a:solidFill>
                <a:latin typeface="Century Gothic" panose="020B0502020202020204" pitchFamily="34" charset="0"/>
              </a:rPr>
              <a:t>and their </a:t>
            </a:r>
            <a:r>
              <a:rPr lang="en-GB" sz="2400" b="1" dirty="0">
                <a:solidFill>
                  <a:schemeClr val="tx1"/>
                </a:solidFill>
                <a:latin typeface="Century Gothic" panose="020B0502020202020204" pitchFamily="34" charset="0"/>
              </a:rPr>
              <a:t>relative atomic masses</a:t>
            </a:r>
          </a:p>
        </p:txBody>
      </p:sp>
      <p:sp>
        <p:nvSpPr>
          <p:cNvPr id="9" name="Rectangle 8">
            <a:extLst>
              <a:ext uri="{FF2B5EF4-FFF2-40B4-BE49-F238E27FC236}">
                <a16:creationId xmlns:a16="http://schemas.microsoft.com/office/drawing/2014/main" id="{D04D273D-78DB-1241-A8E7-B4C7695155CA}"/>
              </a:ext>
            </a:extLst>
          </p:cNvPr>
          <p:cNvSpPr/>
          <p:nvPr/>
        </p:nvSpPr>
        <p:spPr>
          <a:xfrm>
            <a:off x="579189" y="3244334"/>
            <a:ext cx="6096000" cy="1200329"/>
          </a:xfrm>
          <a:prstGeom prst="rect">
            <a:avLst/>
          </a:prstGeom>
        </p:spPr>
        <p:txBody>
          <a:bodyPr>
            <a:spAutoFit/>
          </a:bodyPr>
          <a:lstStyle/>
          <a:p>
            <a:r>
              <a:rPr lang="en-GB" sz="2400" b="1" dirty="0">
                <a:solidFill>
                  <a:schemeClr val="accent1"/>
                </a:solidFill>
                <a:latin typeface="Century Gothic"/>
              </a:rPr>
              <a:t>Magnesium: 1</a:t>
            </a:r>
          </a:p>
          <a:p>
            <a:r>
              <a:rPr lang="en-GB" sz="2400" b="1" dirty="0">
                <a:solidFill>
                  <a:schemeClr val="accent1"/>
                </a:solidFill>
                <a:latin typeface="Century Gothic"/>
              </a:rPr>
              <a:t>Nitrogen: 2</a:t>
            </a:r>
          </a:p>
          <a:p>
            <a:r>
              <a:rPr lang="en-GB" sz="2400" b="1" dirty="0">
                <a:solidFill>
                  <a:schemeClr val="accent1"/>
                </a:solidFill>
                <a:latin typeface="Century Gothic"/>
              </a:rPr>
              <a:t>Oxygen: 6</a:t>
            </a:r>
          </a:p>
        </p:txBody>
      </p:sp>
      <p:sp>
        <p:nvSpPr>
          <p:cNvPr id="10" name="Rectangle 9">
            <a:extLst>
              <a:ext uri="{FF2B5EF4-FFF2-40B4-BE49-F238E27FC236}">
                <a16:creationId xmlns:a16="http://schemas.microsoft.com/office/drawing/2014/main" id="{C5C17B45-DE89-C148-BD41-F0CDD4352BCD}"/>
              </a:ext>
            </a:extLst>
          </p:cNvPr>
          <p:cNvSpPr/>
          <p:nvPr/>
        </p:nvSpPr>
        <p:spPr>
          <a:xfrm>
            <a:off x="625573" y="4738822"/>
            <a:ext cx="6096000" cy="1200329"/>
          </a:xfrm>
          <a:prstGeom prst="rect">
            <a:avLst/>
          </a:prstGeom>
        </p:spPr>
        <p:txBody>
          <a:bodyPr>
            <a:spAutoFit/>
          </a:bodyPr>
          <a:lstStyle/>
          <a:p>
            <a:r>
              <a:rPr lang="en-GB" sz="2400" b="1" dirty="0">
                <a:solidFill>
                  <a:schemeClr val="accent1"/>
                </a:solidFill>
                <a:latin typeface="Century Gothic"/>
              </a:rPr>
              <a:t>Magnesium: 24 x 1 = 24</a:t>
            </a:r>
          </a:p>
          <a:p>
            <a:r>
              <a:rPr lang="en-GB" sz="2400" b="1" dirty="0">
                <a:solidFill>
                  <a:schemeClr val="accent1"/>
                </a:solidFill>
                <a:latin typeface="Century Gothic"/>
              </a:rPr>
              <a:t>Nitrogen: 14 x 2 = 28</a:t>
            </a:r>
          </a:p>
          <a:p>
            <a:r>
              <a:rPr lang="en-GB" sz="2400" b="1" dirty="0">
                <a:solidFill>
                  <a:schemeClr val="accent1"/>
                </a:solidFill>
                <a:latin typeface="Century Gothic"/>
              </a:rPr>
              <a:t>Oxygen: 16 x 6 = 96</a:t>
            </a:r>
          </a:p>
        </p:txBody>
      </p:sp>
      <p:sp>
        <p:nvSpPr>
          <p:cNvPr id="11" name="Rectangle 10">
            <a:extLst>
              <a:ext uri="{FF2B5EF4-FFF2-40B4-BE49-F238E27FC236}">
                <a16:creationId xmlns:a16="http://schemas.microsoft.com/office/drawing/2014/main" id="{1D32A509-6139-4548-928A-371184924DCE}"/>
              </a:ext>
            </a:extLst>
          </p:cNvPr>
          <p:cNvSpPr/>
          <p:nvPr/>
        </p:nvSpPr>
        <p:spPr>
          <a:xfrm>
            <a:off x="605426" y="6169984"/>
            <a:ext cx="2815194" cy="461665"/>
          </a:xfrm>
          <a:prstGeom prst="rect">
            <a:avLst/>
          </a:prstGeom>
        </p:spPr>
        <p:txBody>
          <a:bodyPr wrap="none">
            <a:spAutoFit/>
          </a:bodyPr>
          <a:lstStyle/>
          <a:p>
            <a:r>
              <a:rPr lang="en-GB" sz="2400" b="1" dirty="0">
                <a:solidFill>
                  <a:schemeClr val="accent1"/>
                </a:solidFill>
                <a:latin typeface="Century Gothic"/>
              </a:rPr>
              <a:t>24 + 28 + 96 = </a:t>
            </a:r>
            <a:r>
              <a:rPr lang="en-GB" sz="2400" b="1" u="sng" dirty="0">
                <a:solidFill>
                  <a:schemeClr val="accent1"/>
                </a:solidFill>
                <a:latin typeface="Century Gothic"/>
              </a:rPr>
              <a:t>148</a:t>
            </a:r>
          </a:p>
        </p:txBody>
      </p:sp>
      <p:sp>
        <p:nvSpPr>
          <p:cNvPr id="12" name="Rectangle 11">
            <a:extLst>
              <a:ext uri="{FF2B5EF4-FFF2-40B4-BE49-F238E27FC236}">
                <a16:creationId xmlns:a16="http://schemas.microsoft.com/office/drawing/2014/main" id="{CFA13BAE-09A5-A34E-9B34-042A8D35C1F7}"/>
              </a:ext>
            </a:extLst>
          </p:cNvPr>
          <p:cNvSpPr/>
          <p:nvPr/>
        </p:nvSpPr>
        <p:spPr>
          <a:xfrm>
            <a:off x="7295322" y="2291998"/>
            <a:ext cx="3989500" cy="1200329"/>
          </a:xfrm>
          <a:prstGeom prst="rect">
            <a:avLst/>
          </a:prstGeom>
        </p:spPr>
        <p:txBody>
          <a:bodyPr wrap="square">
            <a:spAutoFit/>
          </a:bodyPr>
          <a:lstStyle/>
          <a:p>
            <a:r>
              <a:rPr lang="en-GB" sz="2400" dirty="0">
                <a:latin typeface="Century Gothic" panose="020B0502020202020204" pitchFamily="34" charset="0"/>
              </a:rPr>
              <a:t>2. Use the formula to write the </a:t>
            </a:r>
            <a:r>
              <a:rPr lang="en-GB" sz="2400" b="1" dirty="0">
                <a:latin typeface="Century Gothic" panose="020B0502020202020204" pitchFamily="34" charset="0"/>
              </a:rPr>
              <a:t>number of atoms </a:t>
            </a:r>
            <a:r>
              <a:rPr lang="en-GB" sz="2400" dirty="0">
                <a:latin typeface="Century Gothic" panose="020B0502020202020204" pitchFamily="34" charset="0"/>
              </a:rPr>
              <a:t>of each element</a:t>
            </a:r>
          </a:p>
        </p:txBody>
      </p:sp>
      <p:sp>
        <p:nvSpPr>
          <p:cNvPr id="13" name="Rectangle 12">
            <a:extLst>
              <a:ext uri="{FF2B5EF4-FFF2-40B4-BE49-F238E27FC236}">
                <a16:creationId xmlns:a16="http://schemas.microsoft.com/office/drawing/2014/main" id="{8E5D3502-E3C8-684C-942B-04C08531F3AF}"/>
              </a:ext>
            </a:extLst>
          </p:cNvPr>
          <p:cNvSpPr/>
          <p:nvPr/>
        </p:nvSpPr>
        <p:spPr>
          <a:xfrm>
            <a:off x="7354957" y="3428999"/>
            <a:ext cx="3929864" cy="1938992"/>
          </a:xfrm>
          <a:prstGeom prst="rect">
            <a:avLst/>
          </a:prstGeom>
        </p:spPr>
        <p:txBody>
          <a:bodyPr wrap="square">
            <a:spAutoFit/>
          </a:bodyPr>
          <a:lstStyle/>
          <a:p>
            <a:r>
              <a:rPr lang="en-GB" sz="2400" dirty="0">
                <a:latin typeface="Century Gothic" panose="020B0502020202020204" pitchFamily="34" charset="0"/>
              </a:rPr>
              <a:t>3. Calculate the </a:t>
            </a:r>
            <a:r>
              <a:rPr lang="en-GB" sz="2400" b="1" dirty="0">
                <a:latin typeface="Century Gothic" panose="020B0502020202020204" pitchFamily="34" charset="0"/>
              </a:rPr>
              <a:t>mass of the atoms </a:t>
            </a:r>
            <a:r>
              <a:rPr lang="en-GB" sz="2400" dirty="0">
                <a:latin typeface="Century Gothic" panose="020B0502020202020204" pitchFamily="34" charset="0"/>
              </a:rPr>
              <a:t>of each element (Relative atomic mass x number of atoms)</a:t>
            </a:r>
          </a:p>
        </p:txBody>
      </p:sp>
      <p:sp>
        <p:nvSpPr>
          <p:cNvPr id="14" name="Rectangle 13">
            <a:extLst>
              <a:ext uri="{FF2B5EF4-FFF2-40B4-BE49-F238E27FC236}">
                <a16:creationId xmlns:a16="http://schemas.microsoft.com/office/drawing/2014/main" id="{413FAF73-CB75-E943-8C1E-3ABE11E24BF4}"/>
              </a:ext>
            </a:extLst>
          </p:cNvPr>
          <p:cNvSpPr/>
          <p:nvPr/>
        </p:nvSpPr>
        <p:spPr>
          <a:xfrm>
            <a:off x="7394713" y="5228071"/>
            <a:ext cx="3870230" cy="1200329"/>
          </a:xfrm>
          <a:prstGeom prst="rect">
            <a:avLst/>
          </a:prstGeom>
        </p:spPr>
        <p:txBody>
          <a:bodyPr wrap="square">
            <a:spAutoFit/>
          </a:bodyPr>
          <a:lstStyle/>
          <a:p>
            <a:r>
              <a:rPr lang="en-GB" sz="2400" dirty="0">
                <a:latin typeface="Century Gothic" panose="020B0502020202020204" pitchFamily="34" charset="0"/>
              </a:rPr>
              <a:t>4. </a:t>
            </a:r>
            <a:r>
              <a:rPr lang="en-GB" sz="2400" b="1" dirty="0">
                <a:latin typeface="Century Gothic" panose="020B0502020202020204" pitchFamily="34" charset="0"/>
              </a:rPr>
              <a:t>Add up the total mass </a:t>
            </a:r>
            <a:r>
              <a:rPr lang="en-GB" sz="2400" dirty="0">
                <a:latin typeface="Century Gothic" panose="020B0502020202020204" pitchFamily="34" charset="0"/>
              </a:rPr>
              <a:t>of the elements (this is your M</a:t>
            </a:r>
            <a:r>
              <a:rPr lang="en-GB" sz="2400" baseline="-25000" dirty="0">
                <a:latin typeface="Century Gothic" panose="020B0502020202020204" pitchFamily="34" charset="0"/>
              </a:rPr>
              <a:t>r</a:t>
            </a:r>
            <a:r>
              <a:rPr lang="en-GB" sz="2400" dirty="0">
                <a:latin typeface="Century Gothic" panose="020B0502020202020204" pitchFamily="34" charset="0"/>
              </a:rPr>
              <a:t>)</a:t>
            </a:r>
          </a:p>
        </p:txBody>
      </p:sp>
    </p:spTree>
    <p:extLst>
      <p:ext uri="{BB962C8B-B14F-4D97-AF65-F5344CB8AC3E}">
        <p14:creationId xmlns:p14="http://schemas.microsoft.com/office/powerpoint/2010/main" val="245929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p:bldP spid="1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641DCF-AA2D-D848-9553-EC4F5D3A2CA3}"/>
              </a:ext>
            </a:extLst>
          </p:cNvPr>
          <p:cNvSpPr>
            <a:spLocks noGrp="1"/>
          </p:cNvSpPr>
          <p:nvPr>
            <p:ph type="title"/>
          </p:nvPr>
        </p:nvSpPr>
        <p:spPr/>
        <p:txBody>
          <a:bodyPr/>
          <a:lstStyle/>
          <a:p>
            <a:r>
              <a:rPr lang="en-GB" dirty="0">
                <a:latin typeface="Century Gothic" panose="020B0502020202020204" pitchFamily="34" charset="0"/>
              </a:rPr>
              <a:t>Calculating relative formula mass</a:t>
            </a:r>
          </a:p>
        </p:txBody>
      </p:sp>
      <p:sp>
        <p:nvSpPr>
          <p:cNvPr id="4" name="Rectangle 3">
            <a:extLst>
              <a:ext uri="{FF2B5EF4-FFF2-40B4-BE49-F238E27FC236}">
                <a16:creationId xmlns:a16="http://schemas.microsoft.com/office/drawing/2014/main" id="{A729DB0B-A797-4033-B125-77E415D0C00C}"/>
              </a:ext>
            </a:extLst>
          </p:cNvPr>
          <p:cNvSpPr/>
          <p:nvPr/>
        </p:nvSpPr>
        <p:spPr>
          <a:xfrm>
            <a:off x="540000" y="934238"/>
            <a:ext cx="6174378" cy="584775"/>
          </a:xfrm>
          <a:prstGeom prst="rect">
            <a:avLst/>
          </a:prstGeom>
        </p:spPr>
        <p:txBody>
          <a:bodyPr wrap="square">
            <a:spAutoFit/>
          </a:bodyPr>
          <a:lstStyle/>
          <a:p>
            <a:pPr algn="just"/>
            <a:r>
              <a:rPr lang="en-GB" sz="3200" b="1" dirty="0">
                <a:latin typeface="Century Gothic" panose="020B0502020202020204" pitchFamily="34" charset="0"/>
              </a:rPr>
              <a:t>Calcium carbonate, CaCO</a:t>
            </a:r>
            <a:r>
              <a:rPr lang="en-GB" sz="3200" b="1" baseline="-25000" dirty="0">
                <a:latin typeface="Century Gothic" panose="020B0502020202020204" pitchFamily="34" charset="0"/>
              </a:rPr>
              <a:t>3</a:t>
            </a:r>
            <a:endParaRPr lang="en-GB" sz="3200" b="1" dirty="0">
              <a:latin typeface="Century Gothic" panose="020B0502020202020204" pitchFamily="34" charset="0"/>
            </a:endParaRPr>
          </a:p>
        </p:txBody>
      </p:sp>
      <p:sp>
        <p:nvSpPr>
          <p:cNvPr id="6" name="Rectangle 5">
            <a:extLst>
              <a:ext uri="{FF2B5EF4-FFF2-40B4-BE49-F238E27FC236}">
                <a16:creationId xmlns:a16="http://schemas.microsoft.com/office/drawing/2014/main" id="{F2D8D61F-2271-4735-8ABB-DF4707B7AF07}"/>
              </a:ext>
            </a:extLst>
          </p:cNvPr>
          <p:cNvSpPr/>
          <p:nvPr/>
        </p:nvSpPr>
        <p:spPr>
          <a:xfrm>
            <a:off x="579915" y="1729740"/>
            <a:ext cx="7036789" cy="1200329"/>
          </a:xfrm>
          <a:prstGeom prst="rect">
            <a:avLst/>
          </a:prstGeom>
        </p:spPr>
        <p:txBody>
          <a:bodyPr wrap="square">
            <a:spAutoFit/>
          </a:bodyPr>
          <a:lstStyle/>
          <a:p>
            <a:r>
              <a:rPr lang="en-GB" sz="2400" b="1" dirty="0">
                <a:solidFill>
                  <a:schemeClr val="accent1"/>
                </a:solidFill>
                <a:latin typeface="Century Gothic"/>
              </a:rPr>
              <a:t>Ca is Calcium, 40</a:t>
            </a:r>
          </a:p>
          <a:p>
            <a:r>
              <a:rPr lang="en-GB" sz="2400" b="1" dirty="0">
                <a:solidFill>
                  <a:schemeClr val="accent1"/>
                </a:solidFill>
                <a:latin typeface="Century Gothic"/>
              </a:rPr>
              <a:t>C is Carbon, 12</a:t>
            </a:r>
          </a:p>
          <a:p>
            <a:r>
              <a:rPr lang="en-GB" sz="2400" b="1" dirty="0">
                <a:solidFill>
                  <a:schemeClr val="accent1"/>
                </a:solidFill>
                <a:latin typeface="Century Gothic"/>
              </a:rPr>
              <a:t>O is Oxygen, 16</a:t>
            </a:r>
          </a:p>
        </p:txBody>
      </p:sp>
      <p:sp>
        <p:nvSpPr>
          <p:cNvPr id="8" name="Rectangle 7">
            <a:extLst>
              <a:ext uri="{FF2B5EF4-FFF2-40B4-BE49-F238E27FC236}">
                <a16:creationId xmlns:a16="http://schemas.microsoft.com/office/drawing/2014/main" id="{AA5AF064-DF71-3B48-BC10-6F707411D84E}"/>
              </a:ext>
            </a:extLst>
          </p:cNvPr>
          <p:cNvSpPr/>
          <p:nvPr/>
        </p:nvSpPr>
        <p:spPr>
          <a:xfrm>
            <a:off x="7235687" y="504737"/>
            <a:ext cx="3989499" cy="5975179"/>
          </a:xfrm>
          <a:prstGeom prst="rect">
            <a:avLst/>
          </a:prstGeom>
          <a:solidFill>
            <a:srgbClr val="A6CFD6"/>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GB" sz="2400" b="1" dirty="0">
                <a:solidFill>
                  <a:schemeClr val="tx1"/>
                </a:solidFill>
                <a:latin typeface="Century Gothic" panose="020B0502020202020204" pitchFamily="34" charset="0"/>
              </a:rPr>
              <a:t>Steps:</a:t>
            </a:r>
            <a:endParaRPr lang="en-GB" sz="2400" dirty="0">
              <a:solidFill>
                <a:schemeClr val="tx1"/>
              </a:solidFill>
              <a:latin typeface="Century Gothic" panose="020B0502020202020204" pitchFamily="34" charset="0"/>
            </a:endParaRPr>
          </a:p>
          <a:p>
            <a:endParaRPr lang="en-GB" sz="2400" dirty="0">
              <a:solidFill>
                <a:schemeClr val="tx1"/>
              </a:solidFill>
              <a:latin typeface="Century Gothic" panose="020B0502020202020204" pitchFamily="34" charset="0"/>
            </a:endParaRPr>
          </a:p>
          <a:p>
            <a:r>
              <a:rPr lang="en-GB" sz="2400" dirty="0">
                <a:solidFill>
                  <a:schemeClr val="tx1"/>
                </a:solidFill>
                <a:latin typeface="Century Gothic" panose="020B0502020202020204" pitchFamily="34" charset="0"/>
              </a:rPr>
              <a:t>1. Write out the </a:t>
            </a:r>
            <a:r>
              <a:rPr lang="en-GB" sz="2400" b="1" dirty="0">
                <a:solidFill>
                  <a:schemeClr val="tx1"/>
                </a:solidFill>
                <a:latin typeface="Century Gothic" panose="020B0502020202020204" pitchFamily="34" charset="0"/>
              </a:rPr>
              <a:t>elements </a:t>
            </a:r>
            <a:r>
              <a:rPr lang="en-GB" sz="2400" dirty="0">
                <a:solidFill>
                  <a:schemeClr val="tx1"/>
                </a:solidFill>
                <a:latin typeface="Century Gothic" panose="020B0502020202020204" pitchFamily="34" charset="0"/>
              </a:rPr>
              <a:t>and their </a:t>
            </a:r>
            <a:r>
              <a:rPr lang="en-GB" sz="2400" b="1" dirty="0">
                <a:solidFill>
                  <a:schemeClr val="tx1"/>
                </a:solidFill>
                <a:latin typeface="Century Gothic" panose="020B0502020202020204" pitchFamily="34" charset="0"/>
              </a:rPr>
              <a:t>relative atomic masses</a:t>
            </a:r>
          </a:p>
        </p:txBody>
      </p:sp>
      <p:sp>
        <p:nvSpPr>
          <p:cNvPr id="9" name="Rectangle 8">
            <a:extLst>
              <a:ext uri="{FF2B5EF4-FFF2-40B4-BE49-F238E27FC236}">
                <a16:creationId xmlns:a16="http://schemas.microsoft.com/office/drawing/2014/main" id="{D04D273D-78DB-1241-A8E7-B4C7695155CA}"/>
              </a:ext>
            </a:extLst>
          </p:cNvPr>
          <p:cNvSpPr/>
          <p:nvPr/>
        </p:nvSpPr>
        <p:spPr>
          <a:xfrm>
            <a:off x="579189" y="3244334"/>
            <a:ext cx="6096000" cy="1200329"/>
          </a:xfrm>
          <a:prstGeom prst="rect">
            <a:avLst/>
          </a:prstGeom>
        </p:spPr>
        <p:txBody>
          <a:bodyPr>
            <a:spAutoFit/>
          </a:bodyPr>
          <a:lstStyle/>
          <a:p>
            <a:r>
              <a:rPr lang="en-GB" sz="2400" b="1" dirty="0">
                <a:solidFill>
                  <a:schemeClr val="accent1"/>
                </a:solidFill>
                <a:latin typeface="Century Gothic"/>
              </a:rPr>
              <a:t>Calcium: 1</a:t>
            </a:r>
          </a:p>
          <a:p>
            <a:r>
              <a:rPr lang="en-GB" sz="2400" b="1" dirty="0">
                <a:solidFill>
                  <a:schemeClr val="accent1"/>
                </a:solidFill>
                <a:latin typeface="Century Gothic"/>
              </a:rPr>
              <a:t>Carbon: 1</a:t>
            </a:r>
          </a:p>
          <a:p>
            <a:r>
              <a:rPr lang="en-GB" sz="2400" b="1" dirty="0">
                <a:solidFill>
                  <a:schemeClr val="accent1"/>
                </a:solidFill>
                <a:latin typeface="Century Gothic"/>
              </a:rPr>
              <a:t>Oxygen: 3</a:t>
            </a:r>
          </a:p>
        </p:txBody>
      </p:sp>
      <p:sp>
        <p:nvSpPr>
          <p:cNvPr id="10" name="Rectangle 9">
            <a:extLst>
              <a:ext uri="{FF2B5EF4-FFF2-40B4-BE49-F238E27FC236}">
                <a16:creationId xmlns:a16="http://schemas.microsoft.com/office/drawing/2014/main" id="{C5C17B45-DE89-C148-BD41-F0CDD4352BCD}"/>
              </a:ext>
            </a:extLst>
          </p:cNvPr>
          <p:cNvSpPr/>
          <p:nvPr/>
        </p:nvSpPr>
        <p:spPr>
          <a:xfrm>
            <a:off x="625573" y="4738822"/>
            <a:ext cx="6096000" cy="1200329"/>
          </a:xfrm>
          <a:prstGeom prst="rect">
            <a:avLst/>
          </a:prstGeom>
        </p:spPr>
        <p:txBody>
          <a:bodyPr>
            <a:spAutoFit/>
          </a:bodyPr>
          <a:lstStyle/>
          <a:p>
            <a:r>
              <a:rPr lang="en-GB" sz="2400" b="1" dirty="0">
                <a:solidFill>
                  <a:schemeClr val="accent1"/>
                </a:solidFill>
                <a:latin typeface="Century Gothic"/>
              </a:rPr>
              <a:t>Calcium: 40 x 1 = 40</a:t>
            </a:r>
          </a:p>
          <a:p>
            <a:r>
              <a:rPr lang="en-GB" sz="2400" b="1" dirty="0">
                <a:solidFill>
                  <a:schemeClr val="accent1"/>
                </a:solidFill>
                <a:latin typeface="Century Gothic"/>
              </a:rPr>
              <a:t>Carbon: 12 x 1 = 12</a:t>
            </a:r>
          </a:p>
          <a:p>
            <a:r>
              <a:rPr lang="en-GB" sz="2400" b="1" dirty="0">
                <a:solidFill>
                  <a:schemeClr val="accent1"/>
                </a:solidFill>
                <a:latin typeface="Century Gothic"/>
              </a:rPr>
              <a:t>Oxygen: 16 x 3 = 48</a:t>
            </a:r>
          </a:p>
        </p:txBody>
      </p:sp>
      <p:sp>
        <p:nvSpPr>
          <p:cNvPr id="11" name="Rectangle 10">
            <a:extLst>
              <a:ext uri="{FF2B5EF4-FFF2-40B4-BE49-F238E27FC236}">
                <a16:creationId xmlns:a16="http://schemas.microsoft.com/office/drawing/2014/main" id="{1D32A509-6139-4548-928A-371184924DCE}"/>
              </a:ext>
            </a:extLst>
          </p:cNvPr>
          <p:cNvSpPr/>
          <p:nvPr/>
        </p:nvSpPr>
        <p:spPr>
          <a:xfrm>
            <a:off x="605426" y="6169984"/>
            <a:ext cx="2815194" cy="461665"/>
          </a:xfrm>
          <a:prstGeom prst="rect">
            <a:avLst/>
          </a:prstGeom>
        </p:spPr>
        <p:txBody>
          <a:bodyPr wrap="none">
            <a:spAutoFit/>
          </a:bodyPr>
          <a:lstStyle/>
          <a:p>
            <a:r>
              <a:rPr lang="en-GB" sz="2400" b="1" dirty="0">
                <a:solidFill>
                  <a:schemeClr val="accent1"/>
                </a:solidFill>
                <a:latin typeface="Century Gothic"/>
              </a:rPr>
              <a:t>40 + 12 + 48 = </a:t>
            </a:r>
            <a:r>
              <a:rPr lang="en-GB" sz="2400" b="1" u="sng" dirty="0">
                <a:solidFill>
                  <a:schemeClr val="accent1"/>
                </a:solidFill>
                <a:latin typeface="Century Gothic"/>
              </a:rPr>
              <a:t>100</a:t>
            </a:r>
          </a:p>
        </p:txBody>
      </p:sp>
      <p:sp>
        <p:nvSpPr>
          <p:cNvPr id="12" name="Rectangle 11">
            <a:extLst>
              <a:ext uri="{FF2B5EF4-FFF2-40B4-BE49-F238E27FC236}">
                <a16:creationId xmlns:a16="http://schemas.microsoft.com/office/drawing/2014/main" id="{CFA13BAE-09A5-A34E-9B34-042A8D35C1F7}"/>
              </a:ext>
            </a:extLst>
          </p:cNvPr>
          <p:cNvSpPr/>
          <p:nvPr/>
        </p:nvSpPr>
        <p:spPr>
          <a:xfrm>
            <a:off x="7295322" y="2291998"/>
            <a:ext cx="3989500" cy="1200329"/>
          </a:xfrm>
          <a:prstGeom prst="rect">
            <a:avLst/>
          </a:prstGeom>
        </p:spPr>
        <p:txBody>
          <a:bodyPr wrap="square">
            <a:spAutoFit/>
          </a:bodyPr>
          <a:lstStyle/>
          <a:p>
            <a:r>
              <a:rPr lang="en-GB" sz="2400" dirty="0">
                <a:latin typeface="Century Gothic" panose="020B0502020202020204" pitchFamily="34" charset="0"/>
              </a:rPr>
              <a:t>2. Use the formula to write the </a:t>
            </a:r>
            <a:r>
              <a:rPr lang="en-GB" sz="2400" b="1" dirty="0">
                <a:latin typeface="Century Gothic" panose="020B0502020202020204" pitchFamily="34" charset="0"/>
              </a:rPr>
              <a:t>number of atoms </a:t>
            </a:r>
            <a:r>
              <a:rPr lang="en-GB" sz="2400" dirty="0">
                <a:latin typeface="Century Gothic" panose="020B0502020202020204" pitchFamily="34" charset="0"/>
              </a:rPr>
              <a:t>of each element</a:t>
            </a:r>
          </a:p>
        </p:txBody>
      </p:sp>
      <p:sp>
        <p:nvSpPr>
          <p:cNvPr id="13" name="Rectangle 12">
            <a:extLst>
              <a:ext uri="{FF2B5EF4-FFF2-40B4-BE49-F238E27FC236}">
                <a16:creationId xmlns:a16="http://schemas.microsoft.com/office/drawing/2014/main" id="{8E5D3502-E3C8-684C-942B-04C08531F3AF}"/>
              </a:ext>
            </a:extLst>
          </p:cNvPr>
          <p:cNvSpPr/>
          <p:nvPr/>
        </p:nvSpPr>
        <p:spPr>
          <a:xfrm>
            <a:off x="7354957" y="3428999"/>
            <a:ext cx="3929864" cy="1938992"/>
          </a:xfrm>
          <a:prstGeom prst="rect">
            <a:avLst/>
          </a:prstGeom>
        </p:spPr>
        <p:txBody>
          <a:bodyPr wrap="square">
            <a:spAutoFit/>
          </a:bodyPr>
          <a:lstStyle/>
          <a:p>
            <a:r>
              <a:rPr lang="en-GB" sz="2400" dirty="0">
                <a:latin typeface="Century Gothic" panose="020B0502020202020204" pitchFamily="34" charset="0"/>
              </a:rPr>
              <a:t>3. Calculate the </a:t>
            </a:r>
            <a:r>
              <a:rPr lang="en-GB" sz="2400" b="1" dirty="0">
                <a:latin typeface="Century Gothic" panose="020B0502020202020204" pitchFamily="34" charset="0"/>
              </a:rPr>
              <a:t>mass of the atoms </a:t>
            </a:r>
            <a:r>
              <a:rPr lang="en-GB" sz="2400" dirty="0">
                <a:latin typeface="Century Gothic" panose="020B0502020202020204" pitchFamily="34" charset="0"/>
              </a:rPr>
              <a:t>of each element (Relative atomic mass x number of atoms)</a:t>
            </a:r>
          </a:p>
        </p:txBody>
      </p:sp>
      <p:sp>
        <p:nvSpPr>
          <p:cNvPr id="14" name="Rectangle 13">
            <a:extLst>
              <a:ext uri="{FF2B5EF4-FFF2-40B4-BE49-F238E27FC236}">
                <a16:creationId xmlns:a16="http://schemas.microsoft.com/office/drawing/2014/main" id="{413FAF73-CB75-E943-8C1E-3ABE11E24BF4}"/>
              </a:ext>
            </a:extLst>
          </p:cNvPr>
          <p:cNvSpPr/>
          <p:nvPr/>
        </p:nvSpPr>
        <p:spPr>
          <a:xfrm>
            <a:off x="7394713" y="5228071"/>
            <a:ext cx="3870230" cy="1200329"/>
          </a:xfrm>
          <a:prstGeom prst="rect">
            <a:avLst/>
          </a:prstGeom>
        </p:spPr>
        <p:txBody>
          <a:bodyPr wrap="square">
            <a:spAutoFit/>
          </a:bodyPr>
          <a:lstStyle/>
          <a:p>
            <a:r>
              <a:rPr lang="en-GB" sz="2400" dirty="0">
                <a:latin typeface="Century Gothic" panose="020B0502020202020204" pitchFamily="34" charset="0"/>
              </a:rPr>
              <a:t>4. </a:t>
            </a:r>
            <a:r>
              <a:rPr lang="en-GB" sz="2400" b="1" dirty="0">
                <a:latin typeface="Century Gothic" panose="020B0502020202020204" pitchFamily="34" charset="0"/>
              </a:rPr>
              <a:t>Add up the total mass </a:t>
            </a:r>
            <a:r>
              <a:rPr lang="en-GB" sz="2400" dirty="0">
                <a:latin typeface="Century Gothic" panose="020B0502020202020204" pitchFamily="34" charset="0"/>
              </a:rPr>
              <a:t>of the elements (this is your M</a:t>
            </a:r>
            <a:r>
              <a:rPr lang="en-GB" sz="2400" baseline="-25000" dirty="0">
                <a:latin typeface="Century Gothic" panose="020B0502020202020204" pitchFamily="34" charset="0"/>
              </a:rPr>
              <a:t>r</a:t>
            </a:r>
            <a:r>
              <a:rPr lang="en-GB" sz="2400" dirty="0">
                <a:latin typeface="Century Gothic" panose="020B0502020202020204" pitchFamily="34" charset="0"/>
              </a:rPr>
              <a:t>)</a:t>
            </a:r>
          </a:p>
        </p:txBody>
      </p:sp>
    </p:spTree>
    <p:extLst>
      <p:ext uri="{BB962C8B-B14F-4D97-AF65-F5344CB8AC3E}">
        <p14:creationId xmlns:p14="http://schemas.microsoft.com/office/powerpoint/2010/main" val="212402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p:bldP spid="11"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8257" y="185605"/>
            <a:ext cx="9585960" cy="5632311"/>
          </a:xfrm>
          <a:prstGeom prst="rect">
            <a:avLst/>
          </a:prstGeom>
          <a:noFill/>
        </p:spPr>
        <p:txBody>
          <a:bodyPr wrap="square" rtlCol="0">
            <a:spAutoFit/>
          </a:bodyPr>
          <a:lstStyle/>
          <a:p>
            <a:r>
              <a:rPr lang="en-GB" sz="2400" b="1" dirty="0">
                <a:latin typeface="Century Gothic" panose="020B0502020202020204" pitchFamily="34" charset="0"/>
              </a:rPr>
              <a:t>Calculating the relative formula mass (M</a:t>
            </a:r>
            <a:r>
              <a:rPr lang="en-GB" sz="2400" b="1" baseline="-25000" dirty="0">
                <a:latin typeface="Century Gothic" panose="020B0502020202020204" pitchFamily="34" charset="0"/>
              </a:rPr>
              <a:t>r</a:t>
            </a:r>
            <a:r>
              <a:rPr lang="en-GB" sz="2400" b="1" dirty="0">
                <a:latin typeface="Century Gothic" panose="020B0502020202020204" pitchFamily="34" charset="0"/>
              </a:rPr>
              <a:t>)</a:t>
            </a:r>
          </a:p>
          <a:p>
            <a:endParaRPr lang="en-GB" sz="2400" b="1"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Calculate the M</a:t>
            </a:r>
            <a:r>
              <a:rPr lang="en-GB" sz="2400" baseline="-25000" dirty="0">
                <a:latin typeface="Century Gothic" panose="020B0502020202020204" pitchFamily="34" charset="0"/>
              </a:rPr>
              <a:t>r </a:t>
            </a:r>
            <a:r>
              <a:rPr lang="en-GB" sz="2400" dirty="0">
                <a:latin typeface="Century Gothic" panose="020B0502020202020204" pitchFamily="34" charset="0"/>
              </a:rPr>
              <a:t>for the following compounds.</a:t>
            </a:r>
          </a:p>
          <a:p>
            <a:pPr lvl="1"/>
            <a:r>
              <a:rPr lang="en-GB" sz="2400" dirty="0">
                <a:latin typeface="Century Gothic" panose="020B0502020202020204" pitchFamily="34" charset="0"/>
              </a:rPr>
              <a:t>(A</a:t>
            </a:r>
            <a:r>
              <a:rPr lang="en-GB" sz="2400" baseline="-25000" dirty="0">
                <a:latin typeface="Century Gothic" panose="020B0502020202020204" pitchFamily="34" charset="0"/>
              </a:rPr>
              <a:t>r</a:t>
            </a:r>
            <a:r>
              <a:rPr lang="en-GB" sz="2400" dirty="0">
                <a:latin typeface="Century Gothic" panose="020B0502020202020204" pitchFamily="34" charset="0"/>
              </a:rPr>
              <a:t>: H = 1; C = 12; N = 14; O = 16; K = 39)</a:t>
            </a:r>
          </a:p>
          <a:p>
            <a:pPr marL="914400" lvl="1" indent="-457200">
              <a:buFont typeface="+mj-lt"/>
              <a:buAutoNum type="alphaLcPeriod"/>
            </a:pPr>
            <a:r>
              <a:rPr lang="en-GB" sz="2400" dirty="0">
                <a:latin typeface="Century Gothic" panose="020B0502020202020204" pitchFamily="34" charset="0"/>
              </a:rPr>
              <a:t>NH</a:t>
            </a:r>
            <a:r>
              <a:rPr lang="en-GB" sz="2400" baseline="-25000" dirty="0">
                <a:latin typeface="Century Gothic" panose="020B0502020202020204" pitchFamily="34" charset="0"/>
              </a:rPr>
              <a:t>3</a:t>
            </a:r>
          </a:p>
          <a:p>
            <a:pPr marL="914400" lvl="1" indent="-457200">
              <a:buFont typeface="+mj-lt"/>
              <a:buAutoNum type="alphaLcPeriod"/>
            </a:pPr>
            <a:r>
              <a:rPr lang="en-GB" sz="2400" dirty="0">
                <a:latin typeface="Century Gothic" panose="020B0502020202020204" pitchFamily="34" charset="0"/>
              </a:rPr>
              <a:t>O</a:t>
            </a:r>
            <a:r>
              <a:rPr lang="en-GB" sz="2400" baseline="-25000" dirty="0">
                <a:latin typeface="Century Gothic" panose="020B0502020202020204" pitchFamily="34" charset="0"/>
              </a:rPr>
              <a:t>2</a:t>
            </a:r>
          </a:p>
          <a:p>
            <a:pPr marL="914400" lvl="1" indent="-457200">
              <a:buFont typeface="+mj-lt"/>
              <a:buAutoNum type="alphaLcPeriod"/>
            </a:pPr>
            <a:r>
              <a:rPr lang="en-GB" sz="2400" dirty="0">
                <a:latin typeface="Century Gothic" panose="020B0502020202020204" pitchFamily="34" charset="0"/>
              </a:rPr>
              <a:t>H</a:t>
            </a:r>
            <a:r>
              <a:rPr lang="en-GB" sz="2400" baseline="-25000" dirty="0">
                <a:latin typeface="Century Gothic" panose="020B0502020202020204" pitchFamily="34" charset="0"/>
              </a:rPr>
              <a:t>2</a:t>
            </a:r>
            <a:r>
              <a:rPr lang="en-GB" sz="2400" dirty="0">
                <a:latin typeface="Century Gothic" panose="020B0502020202020204" pitchFamily="34" charset="0"/>
              </a:rPr>
              <a:t>O</a:t>
            </a:r>
          </a:p>
          <a:p>
            <a:pPr marL="914400" lvl="1" indent="-457200">
              <a:buFont typeface="+mj-lt"/>
              <a:buAutoNum type="alphaLcPeriod"/>
            </a:pPr>
            <a:r>
              <a:rPr lang="en-GB" sz="2400" dirty="0">
                <a:latin typeface="Century Gothic" panose="020B0502020202020204" pitchFamily="34" charset="0"/>
              </a:rPr>
              <a:t>KOH</a:t>
            </a:r>
          </a:p>
          <a:p>
            <a:pPr lvl="1"/>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Use your understanding of the conservation of mass to find the M</a:t>
            </a:r>
            <a:r>
              <a:rPr lang="en-GB" sz="2400" baseline="-25000" dirty="0">
                <a:latin typeface="Century Gothic" panose="020B0502020202020204" pitchFamily="34" charset="0"/>
              </a:rPr>
              <a:t>r </a:t>
            </a:r>
            <a:r>
              <a:rPr lang="en-GB" sz="2400" dirty="0">
                <a:latin typeface="Century Gothic" panose="020B0502020202020204" pitchFamily="34" charset="0"/>
              </a:rPr>
              <a:t>of CaO. (M</a:t>
            </a:r>
            <a:r>
              <a:rPr lang="en-GB" sz="2400" baseline="-25000" dirty="0">
                <a:latin typeface="Century Gothic" panose="020B0502020202020204" pitchFamily="34" charset="0"/>
              </a:rPr>
              <a:t>r</a:t>
            </a:r>
            <a:r>
              <a:rPr lang="en-GB" sz="2400" dirty="0">
                <a:latin typeface="Century Gothic" panose="020B0502020202020204" pitchFamily="34" charset="0"/>
              </a:rPr>
              <a:t>: CaCO</a:t>
            </a:r>
            <a:r>
              <a:rPr lang="en-GB" sz="2400" baseline="-25000" dirty="0">
                <a:latin typeface="Century Gothic" panose="020B0502020202020204" pitchFamily="34" charset="0"/>
              </a:rPr>
              <a:t>3</a:t>
            </a:r>
            <a:r>
              <a:rPr lang="en-GB" sz="2400" dirty="0">
                <a:latin typeface="Century Gothic" panose="020B0502020202020204" pitchFamily="34" charset="0"/>
              </a:rPr>
              <a:t> = 100; CO</a:t>
            </a:r>
            <a:r>
              <a:rPr lang="en-GB" sz="2400" baseline="-25000" dirty="0">
                <a:latin typeface="Century Gothic" panose="020B0502020202020204" pitchFamily="34" charset="0"/>
              </a:rPr>
              <a:t>2</a:t>
            </a:r>
            <a:r>
              <a:rPr lang="en-GB" sz="2400" dirty="0">
                <a:latin typeface="Century Gothic" panose="020B0502020202020204" pitchFamily="34" charset="0"/>
              </a:rPr>
              <a:t> = 44)</a:t>
            </a:r>
          </a:p>
          <a:p>
            <a:pPr lvl="1" algn="ctr"/>
            <a:r>
              <a:rPr lang="en-GB" sz="2400" b="1" dirty="0">
                <a:latin typeface="Century Gothic" panose="020B0502020202020204" pitchFamily="34" charset="0"/>
              </a:rPr>
              <a:t>CaCO</a:t>
            </a:r>
            <a:r>
              <a:rPr lang="en-GB" sz="2400" b="1" baseline="-25000" dirty="0">
                <a:latin typeface="Century Gothic" panose="020B0502020202020204" pitchFamily="34" charset="0"/>
              </a:rPr>
              <a:t>3</a:t>
            </a:r>
            <a:r>
              <a:rPr lang="en-GB" sz="2400" b="1" dirty="0">
                <a:latin typeface="Century Gothic" panose="020B0502020202020204" pitchFamily="34" charset="0"/>
              </a:rPr>
              <a:t> </a:t>
            </a:r>
            <a:r>
              <a:rPr lang="en-GB" sz="2400" b="1" dirty="0">
                <a:latin typeface="Century Gothic" panose="020B0502020202020204" pitchFamily="34" charset="0"/>
                <a:sym typeface="Wingdings" panose="05000000000000000000" pitchFamily="2" charset="2"/>
              </a:rPr>
              <a:t> CaO + CO</a:t>
            </a:r>
            <a:r>
              <a:rPr lang="en-GB" sz="2400" b="1" baseline="-25000" dirty="0">
                <a:latin typeface="Century Gothic" panose="020B0502020202020204" pitchFamily="34" charset="0"/>
                <a:sym typeface="Wingdings" panose="05000000000000000000" pitchFamily="2" charset="2"/>
              </a:rPr>
              <a:t>2</a:t>
            </a:r>
          </a:p>
          <a:p>
            <a:pPr lvl="1"/>
            <a:r>
              <a:rPr lang="en-GB" sz="2400" b="1" dirty="0">
                <a:solidFill>
                  <a:schemeClr val="accent1"/>
                </a:solidFill>
                <a:latin typeface="Century Gothic" panose="020B0502020202020204" pitchFamily="34" charset="0"/>
                <a:sym typeface="Wingdings" panose="05000000000000000000" pitchFamily="2" charset="2"/>
              </a:rPr>
              <a:t>                                     100             ?        44</a:t>
            </a:r>
          </a:p>
          <a:p>
            <a:pPr lvl="1"/>
            <a:r>
              <a:rPr lang="en-GB" sz="2400" b="1" dirty="0">
                <a:solidFill>
                  <a:schemeClr val="accent1"/>
                </a:solidFill>
                <a:latin typeface="Century Gothic" panose="020B0502020202020204" pitchFamily="34" charset="0"/>
                <a:sym typeface="Wingdings" panose="05000000000000000000" pitchFamily="2" charset="2"/>
              </a:rPr>
              <a:t>100 – 44 = 56               </a:t>
            </a:r>
          </a:p>
          <a:p>
            <a:pPr lvl="1"/>
            <a:r>
              <a:rPr lang="en-GB" sz="2400" b="1" dirty="0">
                <a:solidFill>
                  <a:schemeClr val="accent1"/>
                </a:solidFill>
                <a:latin typeface="Century Gothic" panose="020B0502020202020204" pitchFamily="34" charset="0"/>
                <a:sym typeface="Wingdings" panose="05000000000000000000" pitchFamily="2" charset="2"/>
              </a:rPr>
              <a:t>                                     100     =     56   +  44</a:t>
            </a:r>
            <a:endParaRPr lang="en-GB" sz="2400" b="1" dirty="0">
              <a:solidFill>
                <a:schemeClr val="accent1"/>
              </a:solidFill>
              <a:latin typeface="Century Gothic" panose="020B0502020202020204" pitchFamily="34" charset="0"/>
            </a:endParaRPr>
          </a:p>
        </p:txBody>
      </p:sp>
      <p:sp>
        <p:nvSpPr>
          <p:cNvPr id="2" name="TextBox 1">
            <a:extLst>
              <a:ext uri="{FF2B5EF4-FFF2-40B4-BE49-F238E27FC236}">
                <a16:creationId xmlns:a16="http://schemas.microsoft.com/office/drawing/2014/main" id="{E8C56D4E-9053-428D-8E9B-6F740254B387}"/>
              </a:ext>
            </a:extLst>
          </p:cNvPr>
          <p:cNvSpPr txBox="1"/>
          <p:nvPr/>
        </p:nvSpPr>
        <p:spPr>
          <a:xfrm>
            <a:off x="2940857" y="1662932"/>
            <a:ext cx="6893360" cy="1569660"/>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14 + (1 x 3) = 17</a:t>
            </a:r>
          </a:p>
          <a:p>
            <a:r>
              <a:rPr lang="en-GB" sz="2400" b="1" dirty="0">
                <a:solidFill>
                  <a:schemeClr val="accent1"/>
                </a:solidFill>
                <a:latin typeface="Century Gothic" panose="020B0502020202020204" pitchFamily="34" charset="0"/>
              </a:rPr>
              <a:t>16 x 2 = 32</a:t>
            </a:r>
          </a:p>
          <a:p>
            <a:r>
              <a:rPr lang="en-GB" sz="2400" b="1" dirty="0">
                <a:solidFill>
                  <a:schemeClr val="accent1"/>
                </a:solidFill>
                <a:latin typeface="Century Gothic" panose="020B0502020202020204" pitchFamily="34" charset="0"/>
              </a:rPr>
              <a:t>(1 x 2) + 16 = 18</a:t>
            </a:r>
          </a:p>
          <a:p>
            <a:r>
              <a:rPr lang="en-GB" sz="2400" b="1" dirty="0">
                <a:solidFill>
                  <a:schemeClr val="accent1"/>
                </a:solidFill>
                <a:latin typeface="Century Gothic" panose="020B0502020202020204" pitchFamily="34" charset="0"/>
              </a:rPr>
              <a:t>39 + 16 + 1 = 56</a:t>
            </a:r>
          </a:p>
        </p:txBody>
      </p:sp>
    </p:spTree>
    <p:extLst>
      <p:ext uri="{BB962C8B-B14F-4D97-AF65-F5344CB8AC3E}">
        <p14:creationId xmlns:p14="http://schemas.microsoft.com/office/powerpoint/2010/main" val="1637449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Century Gothic" panose="020B0502020202020204" pitchFamily="34" charset="0"/>
              </a:rPr>
              <a:t>Percentage by mass</a:t>
            </a:r>
          </a:p>
        </p:txBody>
      </p:sp>
      <p:sp>
        <p:nvSpPr>
          <p:cNvPr id="3" name="Content Placeholder 2"/>
          <p:cNvSpPr>
            <a:spLocks noGrp="1"/>
          </p:cNvSpPr>
          <p:nvPr>
            <p:ph idx="4294967295"/>
          </p:nvPr>
        </p:nvSpPr>
        <p:spPr>
          <a:xfrm>
            <a:off x="340963" y="927100"/>
            <a:ext cx="10821988" cy="757238"/>
          </a:xfrm>
          <a:solidFill>
            <a:schemeClr val="accent1">
              <a:lumMod val="40000"/>
              <a:lumOff val="60000"/>
            </a:schemeClr>
          </a:solidFill>
        </p:spPr>
        <p:txBody>
          <a:bodyPr wrap="square">
            <a:spAutoFit/>
          </a:bodyPr>
          <a:lstStyle/>
          <a:p>
            <a:pPr marL="0" indent="0">
              <a:buClr>
                <a:schemeClr val="dk1"/>
              </a:buClr>
              <a:buSzPts val="2400"/>
              <a:buNone/>
            </a:pPr>
            <a:r>
              <a:rPr lang="en-GB" sz="2400" b="1" dirty="0">
                <a:solidFill>
                  <a:schemeClr val="dk1"/>
                </a:solidFill>
                <a:latin typeface="Century Gothic" panose="020B0502020202020204" pitchFamily="34" charset="0"/>
              </a:rPr>
              <a:t>Percentage by mass </a:t>
            </a:r>
            <a:r>
              <a:rPr lang="en-GB" sz="2400" dirty="0">
                <a:solidFill>
                  <a:schemeClr val="dk1"/>
                </a:solidFill>
                <a:latin typeface="Century Gothic" panose="020B0502020202020204" pitchFamily="34" charset="0"/>
              </a:rPr>
              <a:t>is used to calculate the percentage by mass of an </a:t>
            </a:r>
            <a:r>
              <a:rPr lang="en-GB" sz="2400" b="1" dirty="0">
                <a:solidFill>
                  <a:schemeClr val="dk1"/>
                </a:solidFill>
                <a:latin typeface="Century Gothic" panose="020B0502020202020204" pitchFamily="34" charset="0"/>
              </a:rPr>
              <a:t>element</a:t>
            </a:r>
            <a:r>
              <a:rPr lang="en-GB" sz="2400" dirty="0">
                <a:solidFill>
                  <a:schemeClr val="dk1"/>
                </a:solidFill>
                <a:latin typeface="Century Gothic" panose="020B0502020202020204" pitchFamily="34" charset="0"/>
              </a:rPr>
              <a:t> within a </a:t>
            </a:r>
            <a:r>
              <a:rPr lang="en-GB" sz="2400" b="1" dirty="0">
                <a:solidFill>
                  <a:schemeClr val="dk1"/>
                </a:solidFill>
                <a:latin typeface="Century Gothic" panose="020B0502020202020204" pitchFamily="34" charset="0"/>
              </a:rPr>
              <a:t>compound</a:t>
            </a:r>
          </a:p>
        </p:txBody>
      </p:sp>
      <p:sp>
        <p:nvSpPr>
          <p:cNvPr id="20" name="Rectangle 19">
            <a:extLst>
              <a:ext uri="{FF2B5EF4-FFF2-40B4-BE49-F238E27FC236}">
                <a16:creationId xmlns:a16="http://schemas.microsoft.com/office/drawing/2014/main" id="{AA291AD1-F492-4FDE-BFED-4939B5221637}"/>
              </a:ext>
            </a:extLst>
          </p:cNvPr>
          <p:cNvSpPr/>
          <p:nvPr/>
        </p:nvSpPr>
        <p:spPr>
          <a:xfrm>
            <a:off x="302933" y="3429000"/>
            <a:ext cx="6792008" cy="830997"/>
          </a:xfrm>
          <a:prstGeom prst="rect">
            <a:avLst/>
          </a:prstGeom>
        </p:spPr>
        <p:txBody>
          <a:bodyPr wrap="square">
            <a:spAutoFit/>
          </a:bodyPr>
          <a:lstStyle/>
          <a:p>
            <a:r>
              <a:rPr lang="en-GB" sz="2400" b="1">
                <a:latin typeface="Century Gothic" panose="020B0502020202020204" pitchFamily="34" charset="0"/>
              </a:rPr>
              <a:t>What is the Percentage by mass of hydrogen in water (H</a:t>
            </a:r>
            <a:r>
              <a:rPr lang="en-GB" sz="2400" b="1" baseline="-25000">
                <a:latin typeface="Century Gothic" panose="020B0502020202020204" pitchFamily="34" charset="0"/>
              </a:rPr>
              <a:t>2</a:t>
            </a:r>
            <a:r>
              <a:rPr lang="en-GB" sz="2400" b="1">
                <a:latin typeface="Century Gothic" panose="020B0502020202020204" pitchFamily="34" charset="0"/>
              </a:rPr>
              <a:t>O)?</a:t>
            </a:r>
          </a:p>
        </p:txBody>
      </p:sp>
      <p:sp>
        <p:nvSpPr>
          <p:cNvPr id="10" name="Rectangle 9">
            <a:extLst>
              <a:ext uri="{FF2B5EF4-FFF2-40B4-BE49-F238E27FC236}">
                <a16:creationId xmlns:a16="http://schemas.microsoft.com/office/drawing/2014/main" id="{16EECD1E-FF27-6B46-A48D-2BF0CD186686}"/>
              </a:ext>
            </a:extLst>
          </p:cNvPr>
          <p:cNvSpPr/>
          <p:nvPr/>
        </p:nvSpPr>
        <p:spPr>
          <a:xfrm>
            <a:off x="7371764" y="3572933"/>
            <a:ext cx="3989499" cy="3057258"/>
          </a:xfrm>
          <a:prstGeom prst="rect">
            <a:avLst/>
          </a:prstGeom>
          <a:solidFill>
            <a:srgbClr val="A6CFD6"/>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GB" sz="2000" b="1">
                <a:solidFill>
                  <a:schemeClr val="tx1"/>
                </a:solidFill>
                <a:latin typeface="Century Gothic" panose="020B0502020202020204" pitchFamily="34" charset="0"/>
              </a:rPr>
              <a:t>Steps:</a:t>
            </a:r>
            <a:endParaRPr lang="en-GB" sz="2000">
              <a:solidFill>
                <a:schemeClr val="tx1"/>
              </a:solidFill>
              <a:latin typeface="Century Gothic" panose="020B0502020202020204" pitchFamily="34" charset="0"/>
            </a:endParaRPr>
          </a:p>
          <a:p>
            <a:r>
              <a:rPr lang="en-GB" sz="2000">
                <a:solidFill>
                  <a:schemeClr val="tx1"/>
                </a:solidFill>
                <a:latin typeface="Century Gothic" panose="020B0502020202020204" pitchFamily="34" charset="0"/>
              </a:rPr>
              <a:t>1. Find the </a:t>
            </a:r>
            <a:r>
              <a:rPr lang="en-GB" sz="2000" b="1">
                <a:solidFill>
                  <a:schemeClr val="tx1"/>
                </a:solidFill>
                <a:latin typeface="Century Gothic" panose="020B0502020202020204" pitchFamily="34" charset="0"/>
              </a:rPr>
              <a:t>A</a:t>
            </a:r>
            <a:r>
              <a:rPr lang="en-GB" sz="2000" b="1" baseline="-25000">
                <a:solidFill>
                  <a:schemeClr val="tx1"/>
                </a:solidFill>
                <a:latin typeface="Century Gothic" panose="020B0502020202020204" pitchFamily="34" charset="0"/>
              </a:rPr>
              <a:t>r</a:t>
            </a:r>
            <a:r>
              <a:rPr lang="en-GB" sz="2000">
                <a:solidFill>
                  <a:schemeClr val="tx1"/>
                </a:solidFill>
                <a:latin typeface="Century Gothic" panose="020B0502020202020204" pitchFamily="34" charset="0"/>
              </a:rPr>
              <a:t> and count the </a:t>
            </a:r>
            <a:r>
              <a:rPr lang="en-GB" sz="2000" b="1">
                <a:solidFill>
                  <a:schemeClr val="tx1"/>
                </a:solidFill>
                <a:latin typeface="Century Gothic" panose="020B0502020202020204" pitchFamily="34" charset="0"/>
              </a:rPr>
              <a:t>number of each type of atom</a:t>
            </a:r>
            <a:r>
              <a:rPr lang="en-GB" sz="2000">
                <a:solidFill>
                  <a:schemeClr val="tx1"/>
                </a:solidFill>
                <a:latin typeface="Century Gothic" panose="020B0502020202020204" pitchFamily="34" charset="0"/>
              </a:rPr>
              <a:t>.</a:t>
            </a:r>
            <a:endParaRPr lang="en-GB" sz="2000" b="1">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487ACD9B-1B99-7B49-AE44-AD034D15CEE3}"/>
              </a:ext>
            </a:extLst>
          </p:cNvPr>
          <p:cNvSpPr/>
          <p:nvPr/>
        </p:nvSpPr>
        <p:spPr>
          <a:xfrm>
            <a:off x="7411520" y="4485487"/>
            <a:ext cx="3989500" cy="400110"/>
          </a:xfrm>
          <a:prstGeom prst="rect">
            <a:avLst/>
          </a:prstGeom>
        </p:spPr>
        <p:txBody>
          <a:bodyPr wrap="square">
            <a:spAutoFit/>
          </a:bodyPr>
          <a:lstStyle/>
          <a:p>
            <a:r>
              <a:rPr lang="en-GB" sz="2000">
                <a:latin typeface="Century Gothic" panose="020B0502020202020204" pitchFamily="34" charset="0"/>
              </a:rPr>
              <a:t>2. Find the </a:t>
            </a:r>
            <a:r>
              <a:rPr lang="en-GB" sz="2000" b="1">
                <a:latin typeface="Century Gothic" panose="020B0502020202020204" pitchFamily="34" charset="0"/>
              </a:rPr>
              <a:t>M</a:t>
            </a:r>
            <a:r>
              <a:rPr lang="en-GB" sz="2000" b="1" baseline="-25000">
                <a:latin typeface="Century Gothic" panose="020B0502020202020204" pitchFamily="34" charset="0"/>
              </a:rPr>
              <a:t>r</a:t>
            </a:r>
            <a:endParaRPr lang="en-GB" sz="2000" b="1">
              <a:latin typeface="Century Gothic" panose="020B0502020202020204" pitchFamily="34" charset="0"/>
            </a:endParaRPr>
          </a:p>
        </p:txBody>
      </p:sp>
      <p:sp>
        <p:nvSpPr>
          <p:cNvPr id="15" name="Rectangle 14">
            <a:extLst>
              <a:ext uri="{FF2B5EF4-FFF2-40B4-BE49-F238E27FC236}">
                <a16:creationId xmlns:a16="http://schemas.microsoft.com/office/drawing/2014/main" id="{909CC418-EB05-7F48-9B07-EF8900E6770D}"/>
              </a:ext>
            </a:extLst>
          </p:cNvPr>
          <p:cNvSpPr/>
          <p:nvPr/>
        </p:nvSpPr>
        <p:spPr>
          <a:xfrm>
            <a:off x="7411520" y="4885597"/>
            <a:ext cx="3929864" cy="1323439"/>
          </a:xfrm>
          <a:prstGeom prst="rect">
            <a:avLst/>
          </a:prstGeom>
        </p:spPr>
        <p:txBody>
          <a:bodyPr wrap="square">
            <a:spAutoFit/>
          </a:bodyPr>
          <a:lstStyle/>
          <a:p>
            <a:r>
              <a:rPr lang="en-GB" sz="2000">
                <a:latin typeface="Century Gothic" panose="020B0502020202020204" pitchFamily="34" charset="0"/>
              </a:rPr>
              <a:t>3. </a:t>
            </a:r>
            <a:r>
              <a:rPr lang="en-GB" sz="2000" b="1">
                <a:latin typeface="Century Gothic" panose="020B0502020202020204" pitchFamily="34" charset="0"/>
              </a:rPr>
              <a:t>Divide</a:t>
            </a:r>
            <a:r>
              <a:rPr lang="en-GB" sz="2000">
                <a:latin typeface="Century Gothic" panose="020B0502020202020204" pitchFamily="34" charset="0"/>
              </a:rPr>
              <a:t> the </a:t>
            </a:r>
            <a:r>
              <a:rPr lang="en-GB" sz="2000" b="1">
                <a:latin typeface="Century Gothic" panose="020B0502020202020204" pitchFamily="34" charset="0"/>
              </a:rPr>
              <a:t>sum of the relative atomic masses </a:t>
            </a:r>
            <a:r>
              <a:rPr lang="en-GB" sz="2000">
                <a:latin typeface="Century Gothic" panose="020B0502020202020204" pitchFamily="34" charset="0"/>
              </a:rPr>
              <a:t>of all atoms you are investigating </a:t>
            </a:r>
            <a:r>
              <a:rPr lang="en-GB" sz="2000" b="1">
                <a:latin typeface="Century Gothic" panose="020B0502020202020204" pitchFamily="34" charset="0"/>
              </a:rPr>
              <a:t>by the relative formula mass</a:t>
            </a:r>
          </a:p>
        </p:txBody>
      </p:sp>
      <p:sp>
        <p:nvSpPr>
          <p:cNvPr id="16" name="Rectangle 15">
            <a:extLst>
              <a:ext uri="{FF2B5EF4-FFF2-40B4-BE49-F238E27FC236}">
                <a16:creationId xmlns:a16="http://schemas.microsoft.com/office/drawing/2014/main" id="{BFBCC290-2141-7B4C-8EA8-6DEEA7093570}"/>
              </a:ext>
            </a:extLst>
          </p:cNvPr>
          <p:cNvSpPr/>
          <p:nvPr/>
        </p:nvSpPr>
        <p:spPr>
          <a:xfrm>
            <a:off x="7411520" y="6163045"/>
            <a:ext cx="3870230" cy="400110"/>
          </a:xfrm>
          <a:prstGeom prst="rect">
            <a:avLst/>
          </a:prstGeom>
        </p:spPr>
        <p:txBody>
          <a:bodyPr wrap="square">
            <a:spAutoFit/>
          </a:bodyPr>
          <a:lstStyle/>
          <a:p>
            <a:r>
              <a:rPr lang="en-GB" sz="2000">
                <a:latin typeface="Century Gothic" panose="020B0502020202020204" pitchFamily="34" charset="0"/>
              </a:rPr>
              <a:t>4. </a:t>
            </a:r>
            <a:r>
              <a:rPr lang="en-GB" sz="2000" b="1">
                <a:latin typeface="Century Gothic" panose="020B0502020202020204" pitchFamily="34" charset="0"/>
              </a:rPr>
              <a:t>Multiply by 100</a:t>
            </a:r>
            <a:endParaRPr lang="en-GB" sz="2000">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6339223-805E-D64E-ABEF-20D4DEC50971}"/>
                  </a:ext>
                </a:extLst>
              </p:cNvPr>
              <p:cNvSpPr txBox="1"/>
              <p:nvPr/>
            </p:nvSpPr>
            <p:spPr>
              <a:xfrm>
                <a:off x="1686170" y="2067687"/>
                <a:ext cx="8222379" cy="675378"/>
              </a:xfrm>
              <a:prstGeom prst="rect">
                <a:avLst/>
              </a:prstGeom>
              <a:noFill/>
            </p:spPr>
            <p:txBody>
              <a:bodyPr wrap="none" lIns="0" tIns="0" rIns="0" bIns="0" rtlCol="0">
                <a:spAutoFit/>
              </a:bodyPr>
              <a:lstStyle/>
              <a:p>
                <a14:m>
                  <m:oMath xmlns:m="http://schemas.openxmlformats.org/officeDocument/2006/math">
                    <m:r>
                      <a:rPr lang="en-GB" sz="2800" b="0" i="1" smtClean="0">
                        <a:latin typeface="Cambria Math" panose="02040503050406030204" pitchFamily="18" charset="0"/>
                      </a:rPr>
                      <m:t>% </m:t>
                    </m:r>
                    <m:r>
                      <a:rPr lang="en-GB" sz="2800" b="0" i="1" smtClean="0">
                        <a:latin typeface="Cambria Math" panose="02040503050406030204" pitchFamily="18" charset="0"/>
                      </a:rPr>
                      <m:t>𝑏𝑦</m:t>
                    </m:r>
                    <m:r>
                      <a:rPr lang="en-GB" sz="2800" b="0" i="1" smtClean="0">
                        <a:latin typeface="Cambria Math" panose="02040503050406030204" pitchFamily="18" charset="0"/>
                      </a:rPr>
                      <m:t> </m:t>
                    </m:r>
                    <m:r>
                      <a:rPr lang="en-GB" sz="2800" b="0" i="1" smtClean="0">
                        <a:latin typeface="Cambria Math" panose="02040503050406030204" pitchFamily="18" charset="0"/>
                      </a:rPr>
                      <m:t>𝑚𝑎𝑠𝑠</m:t>
                    </m:r>
                    <m:r>
                      <a:rPr lang="en-GB" sz="2800" b="0" i="1" smtClean="0">
                        <a:latin typeface="Cambria Math" panose="02040503050406030204" pitchFamily="18" charset="0"/>
                      </a:rPr>
                      <m:t>= </m:t>
                    </m:r>
                    <m:f>
                      <m:fPr>
                        <m:ctrlPr>
                          <a:rPr lang="en-GB" sz="2800" b="0" i="1" smtClean="0">
                            <a:latin typeface="Cambria Math" panose="02040503050406030204" pitchFamily="18" charset="0"/>
                          </a:rPr>
                        </m:ctrlPr>
                      </m:fPr>
                      <m:num>
                        <m:r>
                          <a:rPr lang="en-GB" sz="2800" b="0" i="1" smtClean="0">
                            <a:latin typeface="Cambria Math" panose="02040503050406030204" pitchFamily="18" charset="0"/>
                          </a:rPr>
                          <m:t>𝐴</m:t>
                        </m:r>
                        <m:r>
                          <a:rPr lang="en-GB" sz="2800" b="0" i="1" baseline="-25000" smtClean="0">
                            <a:latin typeface="Cambria Math" panose="02040503050406030204" pitchFamily="18" charset="0"/>
                          </a:rPr>
                          <m:t>𝑟</m:t>
                        </m:r>
                        <m:r>
                          <a:rPr lang="en-GB" sz="2800" b="0" i="1" smtClean="0">
                            <a:latin typeface="Cambria Math" panose="02040503050406030204" pitchFamily="18" charset="0"/>
                          </a:rPr>
                          <m:t> </m:t>
                        </m:r>
                        <m:r>
                          <a:rPr lang="en-GB" sz="2800" b="0" i="1" smtClean="0">
                            <a:latin typeface="Cambria Math" panose="02040503050406030204" pitchFamily="18" charset="0"/>
                            <a:ea typeface="Cambria Math" panose="02040503050406030204" pitchFamily="18" charset="0"/>
                          </a:rPr>
                          <m:t>×</m:t>
                        </m:r>
                        <m:r>
                          <a:rPr lang="en-GB" sz="2800" b="0" i="1" smtClean="0">
                            <a:latin typeface="Cambria Math" panose="02040503050406030204" pitchFamily="18" charset="0"/>
                          </a:rPr>
                          <m:t> </m:t>
                        </m:r>
                        <m:r>
                          <a:rPr lang="en-GB" sz="2800" b="0" i="1" smtClean="0">
                            <a:latin typeface="Cambria Math" panose="02040503050406030204" pitchFamily="18" charset="0"/>
                          </a:rPr>
                          <m:t>𝑛𝑢𝑚𝑏𝑒𝑟</m:t>
                        </m:r>
                        <m:r>
                          <a:rPr lang="en-GB" sz="2800" b="0" i="1" smtClean="0">
                            <a:latin typeface="Cambria Math" panose="02040503050406030204" pitchFamily="18" charset="0"/>
                          </a:rPr>
                          <m:t> </m:t>
                        </m:r>
                        <m:r>
                          <a:rPr lang="en-GB" sz="2800" b="0" i="1" smtClean="0">
                            <a:latin typeface="Cambria Math" panose="02040503050406030204" pitchFamily="18" charset="0"/>
                          </a:rPr>
                          <m:t>𝑜𝑓</m:t>
                        </m:r>
                        <m:r>
                          <a:rPr lang="en-GB" sz="2800" b="0" i="1" smtClean="0">
                            <a:latin typeface="Cambria Math" panose="02040503050406030204" pitchFamily="18" charset="0"/>
                          </a:rPr>
                          <m:t> </m:t>
                        </m:r>
                        <m:r>
                          <a:rPr lang="en-GB" sz="2800" b="0" i="1" smtClean="0">
                            <a:latin typeface="Cambria Math" panose="02040503050406030204" pitchFamily="18" charset="0"/>
                          </a:rPr>
                          <m:t>𝑎𝑡𝑜𝑚𝑠</m:t>
                        </m:r>
                        <m:r>
                          <a:rPr lang="en-GB" sz="2800" b="0" i="1" smtClean="0">
                            <a:latin typeface="Cambria Math" panose="02040503050406030204" pitchFamily="18" charset="0"/>
                          </a:rPr>
                          <m:t> </m:t>
                        </m:r>
                        <m:r>
                          <a:rPr lang="en-GB" sz="2800" b="0" i="1" smtClean="0">
                            <a:latin typeface="Cambria Math" panose="02040503050406030204" pitchFamily="18" charset="0"/>
                          </a:rPr>
                          <m:t>𝑖𝑛</m:t>
                        </m:r>
                        <m:r>
                          <a:rPr lang="en-GB" sz="2800" b="0" i="1" smtClean="0">
                            <a:latin typeface="Cambria Math" panose="02040503050406030204" pitchFamily="18" charset="0"/>
                          </a:rPr>
                          <m:t> </m:t>
                        </m:r>
                        <m:r>
                          <a:rPr lang="en-GB" sz="2800" b="0" i="1" smtClean="0">
                            <a:latin typeface="Cambria Math" panose="02040503050406030204" pitchFamily="18" charset="0"/>
                          </a:rPr>
                          <m:t>𝑎</m:t>
                        </m:r>
                        <m:r>
                          <a:rPr lang="en-GB" sz="2800" b="0" i="1" smtClean="0">
                            <a:latin typeface="Cambria Math" panose="02040503050406030204" pitchFamily="18" charset="0"/>
                          </a:rPr>
                          <m:t> </m:t>
                        </m:r>
                        <m:r>
                          <a:rPr lang="en-GB" sz="2800" b="0" i="1" smtClean="0">
                            <a:latin typeface="Cambria Math" panose="02040503050406030204" pitchFamily="18" charset="0"/>
                          </a:rPr>
                          <m:t>𝑐𝑜𝑚𝑝𝑜𝑢𝑛𝑑</m:t>
                        </m:r>
                      </m:num>
                      <m:den>
                        <m:r>
                          <a:rPr lang="en-GB" sz="2800" b="0" i="1" smtClean="0">
                            <a:latin typeface="Cambria Math" panose="02040503050406030204" pitchFamily="18" charset="0"/>
                          </a:rPr>
                          <m:t>𝑀</m:t>
                        </m:r>
                        <m:r>
                          <a:rPr lang="en-GB" sz="2800" b="0" i="1" baseline="-25000" smtClean="0">
                            <a:latin typeface="Cambria Math" panose="02040503050406030204" pitchFamily="18" charset="0"/>
                          </a:rPr>
                          <m:t>𝑟</m:t>
                        </m:r>
                        <m:r>
                          <a:rPr lang="en-GB" sz="2800" b="0" i="1" smtClean="0">
                            <a:latin typeface="Cambria Math" panose="02040503050406030204" pitchFamily="18" charset="0"/>
                          </a:rPr>
                          <m:t> </m:t>
                        </m:r>
                        <m:r>
                          <a:rPr lang="en-GB" sz="2800" b="0" i="1" smtClean="0">
                            <a:latin typeface="Cambria Math" panose="02040503050406030204" pitchFamily="18" charset="0"/>
                          </a:rPr>
                          <m:t>𝑜𝑓</m:t>
                        </m:r>
                        <m:r>
                          <a:rPr lang="en-GB" sz="2800" b="0" i="1" smtClean="0">
                            <a:latin typeface="Cambria Math" panose="02040503050406030204" pitchFamily="18" charset="0"/>
                          </a:rPr>
                          <m:t> </m:t>
                        </m:r>
                        <m:r>
                          <a:rPr lang="en-GB" sz="2800" b="0" i="1" smtClean="0">
                            <a:latin typeface="Cambria Math" panose="02040503050406030204" pitchFamily="18" charset="0"/>
                          </a:rPr>
                          <m:t>𝑡h𝑒</m:t>
                        </m:r>
                        <m:r>
                          <a:rPr lang="en-GB" sz="2800" b="0" i="1" smtClean="0">
                            <a:latin typeface="Cambria Math" panose="02040503050406030204" pitchFamily="18" charset="0"/>
                          </a:rPr>
                          <m:t> </m:t>
                        </m:r>
                        <m:r>
                          <a:rPr lang="en-GB" sz="2800" b="0" i="1" smtClean="0">
                            <a:latin typeface="Cambria Math" panose="02040503050406030204" pitchFamily="18" charset="0"/>
                          </a:rPr>
                          <m:t>𝑐𝑜𝑚𝑝𝑜𝑢𝑛𝑑</m:t>
                        </m:r>
                      </m:den>
                    </m:f>
                  </m:oMath>
                </a14:m>
                <a:r>
                  <a:rPr lang="en-GB" sz="2800" dirty="0">
                    <a:latin typeface="Century Gothic" panose="020B0502020202020204" pitchFamily="34" charset="0"/>
                  </a:rPr>
                  <a:t> x 100</a:t>
                </a:r>
              </a:p>
            </p:txBody>
          </p:sp>
        </mc:Choice>
        <mc:Fallback>
          <p:sp>
            <p:nvSpPr>
              <p:cNvPr id="4" name="TextBox 3">
                <a:extLst>
                  <a:ext uri="{FF2B5EF4-FFF2-40B4-BE49-F238E27FC236}">
                    <a16:creationId xmlns:a16="http://schemas.microsoft.com/office/drawing/2014/main" id="{76339223-805E-D64E-ABEF-20D4DEC50971}"/>
                  </a:ext>
                </a:extLst>
              </p:cNvPr>
              <p:cNvSpPr txBox="1">
                <a:spLocks noRot="1" noChangeAspect="1" noMove="1" noResize="1" noEditPoints="1" noAdjustHandles="1" noChangeArrowheads="1" noChangeShapeType="1" noTextEdit="1"/>
              </p:cNvSpPr>
              <p:nvPr/>
            </p:nvSpPr>
            <p:spPr>
              <a:xfrm>
                <a:off x="1686170" y="2067687"/>
                <a:ext cx="8222379" cy="675378"/>
              </a:xfrm>
              <a:prstGeom prst="rect">
                <a:avLst/>
              </a:prstGeom>
              <a:blipFill>
                <a:blip r:embed="rId3"/>
                <a:stretch>
                  <a:fillRect l="-1698" t="-3636" b="-18182"/>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E55EB753-E1CC-2344-8297-B4E489C59C83}"/>
              </a:ext>
            </a:extLst>
          </p:cNvPr>
          <p:cNvSpPr txBox="1"/>
          <p:nvPr/>
        </p:nvSpPr>
        <p:spPr>
          <a:xfrm>
            <a:off x="351596" y="4319594"/>
            <a:ext cx="3228769"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1. A</a:t>
            </a:r>
            <a:r>
              <a:rPr lang="en-GB" sz="2400" b="1" baseline="-25000">
                <a:solidFill>
                  <a:schemeClr val="accent1"/>
                </a:solidFill>
                <a:latin typeface="Century Gothic" panose="020B0502020202020204" pitchFamily="34" charset="0"/>
              </a:rPr>
              <a:t>r </a:t>
            </a:r>
            <a:r>
              <a:rPr lang="en-GB" sz="2400" b="1">
                <a:solidFill>
                  <a:schemeClr val="accent1"/>
                </a:solidFill>
                <a:latin typeface="Century Gothic" panose="020B0502020202020204" pitchFamily="34" charset="0"/>
              </a:rPr>
              <a:t>of hydrogen = 1</a:t>
            </a:r>
          </a:p>
        </p:txBody>
      </p:sp>
      <p:sp>
        <p:nvSpPr>
          <p:cNvPr id="18" name="TextBox 17">
            <a:extLst>
              <a:ext uri="{FF2B5EF4-FFF2-40B4-BE49-F238E27FC236}">
                <a16:creationId xmlns:a16="http://schemas.microsoft.com/office/drawing/2014/main" id="{B913FB2B-CD9B-3E46-A542-6DA184DDDFDA}"/>
              </a:ext>
            </a:extLst>
          </p:cNvPr>
          <p:cNvSpPr txBox="1"/>
          <p:nvPr/>
        </p:nvSpPr>
        <p:spPr>
          <a:xfrm>
            <a:off x="703332" y="4697484"/>
            <a:ext cx="482055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Number of hydrogen atoms = 2</a:t>
            </a:r>
          </a:p>
        </p:txBody>
      </p:sp>
      <p:sp>
        <p:nvSpPr>
          <p:cNvPr id="19" name="TextBox 18">
            <a:extLst>
              <a:ext uri="{FF2B5EF4-FFF2-40B4-BE49-F238E27FC236}">
                <a16:creationId xmlns:a16="http://schemas.microsoft.com/office/drawing/2014/main" id="{ABA0AD39-74EF-3941-99C3-9508BE763EC7}"/>
              </a:ext>
            </a:extLst>
          </p:cNvPr>
          <p:cNvSpPr txBox="1"/>
          <p:nvPr/>
        </p:nvSpPr>
        <p:spPr>
          <a:xfrm>
            <a:off x="371475" y="5107631"/>
            <a:ext cx="253146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2. M</a:t>
            </a:r>
            <a:r>
              <a:rPr lang="en-GB" sz="2400" b="1" baseline="-25000">
                <a:solidFill>
                  <a:schemeClr val="accent1"/>
                </a:solidFill>
                <a:latin typeface="Century Gothic" panose="020B0502020202020204" pitchFamily="34" charset="0"/>
              </a:rPr>
              <a:t>r</a:t>
            </a:r>
            <a:r>
              <a:rPr lang="en-GB" sz="2400" b="1">
                <a:solidFill>
                  <a:schemeClr val="accent1"/>
                </a:solidFill>
                <a:latin typeface="Century Gothic" panose="020B0502020202020204" pitchFamily="34" charset="0"/>
              </a:rPr>
              <a:t> of H</a:t>
            </a:r>
            <a:r>
              <a:rPr lang="en-GB" sz="2400" b="1" baseline="-25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O =18</a:t>
            </a:r>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0AFEB80-05EF-5E47-A6AC-39A8CB9BEAF6}"/>
                  </a:ext>
                </a:extLst>
              </p:cNvPr>
              <p:cNvSpPr txBox="1"/>
              <p:nvPr/>
            </p:nvSpPr>
            <p:spPr>
              <a:xfrm>
                <a:off x="371475" y="5569296"/>
                <a:ext cx="1986441" cy="625941"/>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3. </a:t>
                </a:r>
                <a14:m>
                  <m:oMath xmlns:m="http://schemas.openxmlformats.org/officeDocument/2006/math">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𝟐</m:t>
                        </m:r>
                      </m:num>
                      <m:den>
                        <m:r>
                          <a:rPr lang="en-GB" sz="2400" b="1" i="1" smtClean="0">
                            <a:solidFill>
                              <a:schemeClr val="accent1"/>
                            </a:solidFill>
                            <a:latin typeface="Cambria Math" panose="02040503050406030204" pitchFamily="18" charset="0"/>
                          </a:rPr>
                          <m:t>𝟏𝟖</m:t>
                        </m:r>
                      </m:den>
                    </m:f>
                  </m:oMath>
                </a14:m>
                <a:r>
                  <a:rPr lang="en-GB" sz="2400" b="1">
                    <a:solidFill>
                      <a:schemeClr val="accent1"/>
                    </a:solidFill>
                    <a:latin typeface="Century Gothic" panose="020B0502020202020204" pitchFamily="34" charset="0"/>
                  </a:rPr>
                  <a:t> = 0.111</a:t>
                </a:r>
              </a:p>
            </p:txBody>
          </p:sp>
        </mc:Choice>
        <mc:Fallback>
          <p:sp>
            <p:nvSpPr>
              <p:cNvPr id="21" name="TextBox 20">
                <a:extLst>
                  <a:ext uri="{FF2B5EF4-FFF2-40B4-BE49-F238E27FC236}">
                    <a16:creationId xmlns:a16="http://schemas.microsoft.com/office/drawing/2014/main" id="{F0AFEB80-05EF-5E47-A6AC-39A8CB9BEAF6}"/>
                  </a:ext>
                </a:extLst>
              </p:cNvPr>
              <p:cNvSpPr txBox="1">
                <a:spLocks noRot="1" noChangeAspect="1" noMove="1" noResize="1" noEditPoints="1" noAdjustHandles="1" noChangeArrowheads="1" noChangeShapeType="1" noTextEdit="1"/>
              </p:cNvSpPr>
              <p:nvPr/>
            </p:nvSpPr>
            <p:spPr>
              <a:xfrm>
                <a:off x="371475" y="5569296"/>
                <a:ext cx="1986441" cy="625941"/>
              </a:xfrm>
              <a:prstGeom prst="rect">
                <a:avLst/>
              </a:prstGeom>
              <a:blipFill>
                <a:blip r:embed="rId4"/>
                <a:stretch>
                  <a:fillRect l="-5096" r="-1274" b="-8000"/>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20BB427C-6791-3A45-8E66-FC7A98A912B9}"/>
              </a:ext>
            </a:extLst>
          </p:cNvPr>
          <p:cNvSpPr txBox="1"/>
          <p:nvPr/>
        </p:nvSpPr>
        <p:spPr>
          <a:xfrm>
            <a:off x="368928" y="6195237"/>
            <a:ext cx="366318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4. 0.111 x 100 = </a:t>
            </a:r>
            <a:r>
              <a:rPr lang="en-GB" sz="2400" b="1" u="sng">
                <a:solidFill>
                  <a:schemeClr val="accent1"/>
                </a:solidFill>
                <a:latin typeface="Century Gothic" panose="020B0502020202020204" pitchFamily="34" charset="0"/>
              </a:rPr>
              <a:t>11.11%</a:t>
            </a:r>
          </a:p>
        </p:txBody>
      </p:sp>
      <p:sp>
        <p:nvSpPr>
          <p:cNvPr id="23" name="Rectangle 22">
            <a:extLst>
              <a:ext uri="{FF2B5EF4-FFF2-40B4-BE49-F238E27FC236}">
                <a16:creationId xmlns:a16="http://schemas.microsoft.com/office/drawing/2014/main" id="{E3860521-5FD5-484D-8387-936F18467E00}"/>
              </a:ext>
            </a:extLst>
          </p:cNvPr>
          <p:cNvSpPr/>
          <p:nvPr/>
        </p:nvSpPr>
        <p:spPr>
          <a:xfrm>
            <a:off x="302933" y="3429000"/>
            <a:ext cx="6792008" cy="830997"/>
          </a:xfrm>
          <a:prstGeom prst="rect">
            <a:avLst/>
          </a:prstGeom>
        </p:spPr>
        <p:txBody>
          <a:bodyPr wrap="square">
            <a:spAutoFit/>
          </a:bodyPr>
          <a:lstStyle/>
          <a:p>
            <a:r>
              <a:rPr lang="en-GB" sz="2400" b="1">
                <a:latin typeface="Century Gothic" panose="020B0502020202020204" pitchFamily="34" charset="0"/>
              </a:rPr>
              <a:t>What is the Percentage by mass of oxygen in water (H</a:t>
            </a:r>
            <a:r>
              <a:rPr lang="en-GB" sz="2400" b="1" baseline="-25000">
                <a:latin typeface="Century Gothic" panose="020B0502020202020204" pitchFamily="34" charset="0"/>
              </a:rPr>
              <a:t>2</a:t>
            </a:r>
            <a:r>
              <a:rPr lang="en-GB" sz="2400" b="1">
                <a:latin typeface="Century Gothic" panose="020B0502020202020204" pitchFamily="34" charset="0"/>
              </a:rPr>
              <a:t>O)?</a:t>
            </a:r>
          </a:p>
        </p:txBody>
      </p:sp>
      <p:sp>
        <p:nvSpPr>
          <p:cNvPr id="24" name="TextBox 23">
            <a:extLst>
              <a:ext uri="{FF2B5EF4-FFF2-40B4-BE49-F238E27FC236}">
                <a16:creationId xmlns:a16="http://schemas.microsoft.com/office/drawing/2014/main" id="{A01F1EC2-7089-3C4F-B9B1-7D29E859D78F}"/>
              </a:ext>
            </a:extLst>
          </p:cNvPr>
          <p:cNvSpPr txBox="1"/>
          <p:nvPr/>
        </p:nvSpPr>
        <p:spPr>
          <a:xfrm>
            <a:off x="351596" y="4319594"/>
            <a:ext cx="308930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1. A</a:t>
            </a:r>
            <a:r>
              <a:rPr lang="en-GB" sz="2400" b="1" baseline="-25000">
                <a:solidFill>
                  <a:schemeClr val="accent1"/>
                </a:solidFill>
                <a:latin typeface="Century Gothic" panose="020B0502020202020204" pitchFamily="34" charset="0"/>
              </a:rPr>
              <a:t>r </a:t>
            </a:r>
            <a:r>
              <a:rPr lang="en-GB" sz="2400" b="1">
                <a:solidFill>
                  <a:schemeClr val="accent1"/>
                </a:solidFill>
                <a:latin typeface="Century Gothic" panose="020B0502020202020204" pitchFamily="34" charset="0"/>
              </a:rPr>
              <a:t>of oxygen = 16</a:t>
            </a:r>
          </a:p>
        </p:txBody>
      </p:sp>
      <p:sp>
        <p:nvSpPr>
          <p:cNvPr id="25" name="TextBox 24">
            <a:extLst>
              <a:ext uri="{FF2B5EF4-FFF2-40B4-BE49-F238E27FC236}">
                <a16:creationId xmlns:a16="http://schemas.microsoft.com/office/drawing/2014/main" id="{B13CF3E4-DA07-2B45-9C62-029D95B58D87}"/>
              </a:ext>
            </a:extLst>
          </p:cNvPr>
          <p:cNvSpPr txBox="1"/>
          <p:nvPr/>
        </p:nvSpPr>
        <p:spPr>
          <a:xfrm>
            <a:off x="703332" y="4697484"/>
            <a:ext cx="450796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Number of oxygen atoms = 1</a:t>
            </a:r>
          </a:p>
        </p:txBody>
      </p:sp>
      <p:sp>
        <p:nvSpPr>
          <p:cNvPr id="26" name="TextBox 25">
            <a:extLst>
              <a:ext uri="{FF2B5EF4-FFF2-40B4-BE49-F238E27FC236}">
                <a16:creationId xmlns:a16="http://schemas.microsoft.com/office/drawing/2014/main" id="{4E21340B-783F-CB49-93CC-C0CE05C0CC1C}"/>
              </a:ext>
            </a:extLst>
          </p:cNvPr>
          <p:cNvSpPr txBox="1"/>
          <p:nvPr/>
        </p:nvSpPr>
        <p:spPr>
          <a:xfrm>
            <a:off x="371475" y="5107631"/>
            <a:ext cx="253146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2. M</a:t>
            </a:r>
            <a:r>
              <a:rPr lang="en-GB" sz="2400" b="1" baseline="-25000">
                <a:solidFill>
                  <a:schemeClr val="accent1"/>
                </a:solidFill>
                <a:latin typeface="Century Gothic" panose="020B0502020202020204" pitchFamily="34" charset="0"/>
              </a:rPr>
              <a:t>r</a:t>
            </a:r>
            <a:r>
              <a:rPr lang="en-GB" sz="2400" b="1">
                <a:solidFill>
                  <a:schemeClr val="accent1"/>
                </a:solidFill>
                <a:latin typeface="Century Gothic" panose="020B0502020202020204" pitchFamily="34" charset="0"/>
              </a:rPr>
              <a:t> of H</a:t>
            </a:r>
            <a:r>
              <a:rPr lang="en-GB" sz="2400" b="1" baseline="-25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O =18</a:t>
            </a:r>
          </a:p>
        </p:txBody>
      </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B04195B9-B7DF-184D-BD88-C68CF007C946}"/>
                  </a:ext>
                </a:extLst>
              </p:cNvPr>
              <p:cNvSpPr txBox="1"/>
              <p:nvPr/>
            </p:nvSpPr>
            <p:spPr>
              <a:xfrm>
                <a:off x="371475" y="5569296"/>
                <a:ext cx="1936749" cy="625941"/>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3. </a:t>
                </a:r>
                <a14:m>
                  <m:oMath xmlns:m="http://schemas.openxmlformats.org/officeDocument/2006/math">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𝟏𝟔</m:t>
                        </m:r>
                      </m:num>
                      <m:den>
                        <m:r>
                          <a:rPr lang="en-GB" sz="2400" b="1" i="1" smtClean="0">
                            <a:solidFill>
                              <a:schemeClr val="accent1"/>
                            </a:solidFill>
                            <a:latin typeface="Cambria Math" panose="02040503050406030204" pitchFamily="18" charset="0"/>
                          </a:rPr>
                          <m:t>𝟏𝟖</m:t>
                        </m:r>
                      </m:den>
                    </m:f>
                  </m:oMath>
                </a14:m>
                <a:r>
                  <a:rPr lang="en-GB" sz="2400" b="1">
                    <a:solidFill>
                      <a:schemeClr val="accent1"/>
                    </a:solidFill>
                    <a:latin typeface="Century Gothic" panose="020B0502020202020204" pitchFamily="34" charset="0"/>
                  </a:rPr>
                  <a:t> = 0.888</a:t>
                </a:r>
              </a:p>
            </p:txBody>
          </p:sp>
        </mc:Choice>
        <mc:Fallback>
          <p:sp>
            <p:nvSpPr>
              <p:cNvPr id="27" name="TextBox 26">
                <a:extLst>
                  <a:ext uri="{FF2B5EF4-FFF2-40B4-BE49-F238E27FC236}">
                    <a16:creationId xmlns:a16="http://schemas.microsoft.com/office/drawing/2014/main" id="{B04195B9-B7DF-184D-BD88-C68CF007C946}"/>
                  </a:ext>
                </a:extLst>
              </p:cNvPr>
              <p:cNvSpPr txBox="1">
                <a:spLocks noRot="1" noChangeAspect="1" noMove="1" noResize="1" noEditPoints="1" noAdjustHandles="1" noChangeArrowheads="1" noChangeShapeType="1" noTextEdit="1"/>
              </p:cNvSpPr>
              <p:nvPr/>
            </p:nvSpPr>
            <p:spPr>
              <a:xfrm>
                <a:off x="371475" y="5569296"/>
                <a:ext cx="1936749" cy="625941"/>
              </a:xfrm>
              <a:prstGeom prst="rect">
                <a:avLst/>
              </a:prstGeom>
              <a:blipFill>
                <a:blip r:embed="rId5"/>
                <a:stretch>
                  <a:fillRect l="-5229" r="-3922" b="-8000"/>
                </a:stretch>
              </a:blipFill>
            </p:spPr>
            <p:txBody>
              <a:bodyPr/>
              <a:lstStyle/>
              <a:p>
                <a:r>
                  <a:rPr lang="en-GB">
                    <a:noFill/>
                  </a:rPr>
                  <a:t> </a:t>
                </a:r>
              </a:p>
            </p:txBody>
          </p:sp>
        </mc:Fallback>
      </mc:AlternateContent>
      <p:sp>
        <p:nvSpPr>
          <p:cNvPr id="28" name="TextBox 27">
            <a:extLst>
              <a:ext uri="{FF2B5EF4-FFF2-40B4-BE49-F238E27FC236}">
                <a16:creationId xmlns:a16="http://schemas.microsoft.com/office/drawing/2014/main" id="{7C5257B1-2419-4A49-AD81-13D260C673E0}"/>
              </a:ext>
            </a:extLst>
          </p:cNvPr>
          <p:cNvSpPr txBox="1"/>
          <p:nvPr/>
        </p:nvSpPr>
        <p:spPr>
          <a:xfrm>
            <a:off x="368928" y="6195237"/>
            <a:ext cx="3403496"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4. 0.888 x 100 = </a:t>
            </a:r>
            <a:r>
              <a:rPr lang="en-GB" sz="2400" b="1" u="sng" dirty="0">
                <a:solidFill>
                  <a:schemeClr val="accent1"/>
                </a:solidFill>
                <a:latin typeface="Century Gothic" panose="020B0502020202020204" pitchFamily="34" charset="0"/>
              </a:rPr>
              <a:t>88.8%</a:t>
            </a:r>
          </a:p>
        </p:txBody>
      </p:sp>
    </p:spTree>
    <p:extLst>
      <p:ext uri="{BB962C8B-B14F-4D97-AF65-F5344CB8AC3E}">
        <p14:creationId xmlns:p14="http://schemas.microsoft.com/office/powerpoint/2010/main" val="305185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20"/>
                                        </p:tgtEl>
                                      </p:cBhvr>
                                    </p:animEffect>
                                    <p:set>
                                      <p:cBhvr>
                                        <p:cTn id="67" dur="1" fill="hold">
                                          <p:stCondLst>
                                            <p:cond delay="499"/>
                                          </p:stCondLst>
                                        </p:cTn>
                                        <p:tgtEl>
                                          <p:spTgt spid="2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6"/>
                                        </p:tgtEl>
                                      </p:cBhvr>
                                    </p:animEffect>
                                    <p:set>
                                      <p:cBhvr>
                                        <p:cTn id="70" dur="1" fill="hold">
                                          <p:stCondLst>
                                            <p:cond delay="499"/>
                                          </p:stCondLst>
                                        </p:cTn>
                                        <p:tgtEl>
                                          <p:spTgt spid="6"/>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18"/>
                                        </p:tgtEl>
                                      </p:cBhvr>
                                    </p:animEffect>
                                    <p:set>
                                      <p:cBhvr>
                                        <p:cTn id="73" dur="1" fill="hold">
                                          <p:stCondLst>
                                            <p:cond delay="499"/>
                                          </p:stCondLst>
                                        </p:cTn>
                                        <p:tgtEl>
                                          <p:spTgt spid="18"/>
                                        </p:tgtEl>
                                        <p:attrNameLst>
                                          <p:attrName>style.visibility</p:attrName>
                                        </p:attrNameLst>
                                      </p:cBhvr>
                                      <p:to>
                                        <p:strVal val="hidden"/>
                                      </p:to>
                                    </p:set>
                                  </p:childTnLst>
                                </p:cTn>
                              </p:par>
                              <p:par>
                                <p:cTn id="74" presetID="10" presetClass="exit" presetSubtype="0" fill="hold" grpId="1" nodeType="withEffect">
                                  <p:stCondLst>
                                    <p:cond delay="0"/>
                                  </p:stCondLst>
                                  <p:childTnLst>
                                    <p:animEffect transition="out" filter="fade">
                                      <p:cBhvr>
                                        <p:cTn id="75" dur="500"/>
                                        <p:tgtEl>
                                          <p:spTgt spid="19"/>
                                        </p:tgtEl>
                                      </p:cBhvr>
                                    </p:animEffect>
                                    <p:set>
                                      <p:cBhvr>
                                        <p:cTn id="76" dur="1" fill="hold">
                                          <p:stCondLst>
                                            <p:cond delay="499"/>
                                          </p:stCondLst>
                                        </p:cTn>
                                        <p:tgtEl>
                                          <p:spTgt spid="19"/>
                                        </p:tgtEl>
                                        <p:attrNameLst>
                                          <p:attrName>style.visibility</p:attrName>
                                        </p:attrNameLst>
                                      </p:cBhvr>
                                      <p:to>
                                        <p:strVal val="hidden"/>
                                      </p:to>
                                    </p:set>
                                  </p:childTnLst>
                                </p:cTn>
                              </p:par>
                              <p:par>
                                <p:cTn id="77" presetID="10" presetClass="exit" presetSubtype="0" fill="hold" grpId="1" nodeType="withEffect">
                                  <p:stCondLst>
                                    <p:cond delay="0"/>
                                  </p:stCondLst>
                                  <p:childTnLst>
                                    <p:animEffect transition="out" filter="fade">
                                      <p:cBhvr>
                                        <p:cTn id="78" dur="500"/>
                                        <p:tgtEl>
                                          <p:spTgt spid="21"/>
                                        </p:tgtEl>
                                      </p:cBhvr>
                                    </p:animEffect>
                                    <p:set>
                                      <p:cBhvr>
                                        <p:cTn id="79" dur="1" fill="hold">
                                          <p:stCondLst>
                                            <p:cond delay="499"/>
                                          </p:stCondLst>
                                        </p:cTn>
                                        <p:tgtEl>
                                          <p:spTgt spid="21"/>
                                        </p:tgtEl>
                                        <p:attrNameLst>
                                          <p:attrName>style.visibility</p:attrName>
                                        </p:attrNameLst>
                                      </p:cBhvr>
                                      <p:to>
                                        <p:strVal val="hidden"/>
                                      </p:to>
                                    </p:set>
                                  </p:childTnLst>
                                </p:cTn>
                              </p:par>
                              <p:par>
                                <p:cTn id="80" presetID="10" presetClass="exit" presetSubtype="0" fill="hold" grpId="1" nodeType="withEffect">
                                  <p:stCondLst>
                                    <p:cond delay="0"/>
                                  </p:stCondLst>
                                  <p:childTnLst>
                                    <p:animEffect transition="out" filter="fade">
                                      <p:cBhvr>
                                        <p:cTn id="81" dur="500"/>
                                        <p:tgtEl>
                                          <p:spTgt spid="22"/>
                                        </p:tgtEl>
                                      </p:cBhvr>
                                    </p:animEffect>
                                    <p:set>
                                      <p:cBhvr>
                                        <p:cTn id="82" dur="1" fill="hold">
                                          <p:stCondLst>
                                            <p:cond delay="499"/>
                                          </p:stCondLst>
                                        </p:cTn>
                                        <p:tgtEl>
                                          <p:spTgt spid="22"/>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5"/>
                                        </p:tgtEl>
                                        <p:attrNameLst>
                                          <p:attrName>style.visibility</p:attrName>
                                        </p:attrNameLst>
                                      </p:cBhvr>
                                      <p:to>
                                        <p:strVal val="visible"/>
                                      </p:to>
                                    </p:set>
                                    <p:animEffect transition="in" filter="fade">
                                      <p:cBhvr>
                                        <p:cTn id="97" dur="500"/>
                                        <p:tgtEl>
                                          <p:spTgt spid="2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fade">
                                      <p:cBhvr>
                                        <p:cTn id="102" dur="500"/>
                                        <p:tgtEl>
                                          <p:spTgt spid="2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7"/>
                                        </p:tgtEl>
                                        <p:attrNameLst>
                                          <p:attrName>style.visibility</p:attrName>
                                        </p:attrNameLst>
                                      </p:cBhvr>
                                      <p:to>
                                        <p:strVal val="visible"/>
                                      </p:to>
                                    </p:set>
                                    <p:animEffect transition="in" filter="fade">
                                      <p:cBhvr>
                                        <p:cTn id="107" dur="500"/>
                                        <p:tgtEl>
                                          <p:spTgt spid="27"/>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28"/>
                                        </p:tgtEl>
                                        <p:attrNameLst>
                                          <p:attrName>style.visibility</p:attrName>
                                        </p:attrNameLst>
                                      </p:cBhvr>
                                      <p:to>
                                        <p:strVal val="visible"/>
                                      </p:to>
                                    </p:set>
                                    <p:animEffect transition="in" filter="fade">
                                      <p:cBhvr>
                                        <p:cTn id="112" dur="500"/>
                                        <p:tgtEl>
                                          <p:spTgt spid="28"/>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23"/>
                                        </p:tgtEl>
                                      </p:cBhvr>
                                    </p:animEffect>
                                    <p:set>
                                      <p:cBhvr>
                                        <p:cTn id="117" dur="1" fill="hold">
                                          <p:stCondLst>
                                            <p:cond delay="499"/>
                                          </p:stCondLst>
                                        </p:cTn>
                                        <p:tgtEl>
                                          <p:spTgt spid="23"/>
                                        </p:tgtEl>
                                        <p:attrNameLst>
                                          <p:attrName>style.visibility</p:attrName>
                                        </p:attrNameLst>
                                      </p:cBhvr>
                                      <p:to>
                                        <p:strVal val="hidden"/>
                                      </p:to>
                                    </p:set>
                                  </p:childTnLst>
                                </p:cTn>
                              </p:par>
                              <p:par>
                                <p:cTn id="118" presetID="10" presetClass="exit" presetSubtype="0" fill="hold" grpId="1" nodeType="withEffect">
                                  <p:stCondLst>
                                    <p:cond delay="0"/>
                                  </p:stCondLst>
                                  <p:childTnLst>
                                    <p:animEffect transition="out" filter="fade">
                                      <p:cBhvr>
                                        <p:cTn id="119" dur="500"/>
                                        <p:tgtEl>
                                          <p:spTgt spid="24"/>
                                        </p:tgtEl>
                                      </p:cBhvr>
                                    </p:animEffect>
                                    <p:set>
                                      <p:cBhvr>
                                        <p:cTn id="120" dur="1" fill="hold">
                                          <p:stCondLst>
                                            <p:cond delay="499"/>
                                          </p:stCondLst>
                                        </p:cTn>
                                        <p:tgtEl>
                                          <p:spTgt spid="24"/>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25"/>
                                        </p:tgtEl>
                                      </p:cBhvr>
                                    </p:animEffect>
                                    <p:set>
                                      <p:cBhvr>
                                        <p:cTn id="123" dur="1" fill="hold">
                                          <p:stCondLst>
                                            <p:cond delay="499"/>
                                          </p:stCondLst>
                                        </p:cTn>
                                        <p:tgtEl>
                                          <p:spTgt spid="25"/>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26"/>
                                        </p:tgtEl>
                                      </p:cBhvr>
                                    </p:animEffect>
                                    <p:set>
                                      <p:cBhvr>
                                        <p:cTn id="126" dur="1" fill="hold">
                                          <p:stCondLst>
                                            <p:cond delay="499"/>
                                          </p:stCondLst>
                                        </p:cTn>
                                        <p:tgtEl>
                                          <p:spTgt spid="26"/>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27"/>
                                        </p:tgtEl>
                                      </p:cBhvr>
                                    </p:animEffect>
                                    <p:set>
                                      <p:cBhvr>
                                        <p:cTn id="129" dur="1" fill="hold">
                                          <p:stCondLst>
                                            <p:cond delay="499"/>
                                          </p:stCondLst>
                                        </p:cTn>
                                        <p:tgtEl>
                                          <p:spTgt spid="27"/>
                                        </p:tgtEl>
                                        <p:attrNameLst>
                                          <p:attrName>style.visibility</p:attrName>
                                        </p:attrNameLst>
                                      </p:cBhvr>
                                      <p:to>
                                        <p:strVal val="hidden"/>
                                      </p:to>
                                    </p:set>
                                  </p:childTnLst>
                                </p:cTn>
                              </p:par>
                              <p:par>
                                <p:cTn id="130" presetID="10" presetClass="exit" presetSubtype="0" fill="hold" grpId="1" nodeType="withEffect">
                                  <p:stCondLst>
                                    <p:cond delay="0"/>
                                  </p:stCondLst>
                                  <p:childTnLst>
                                    <p:animEffect transition="out" filter="fade">
                                      <p:cBhvr>
                                        <p:cTn id="131" dur="500"/>
                                        <p:tgtEl>
                                          <p:spTgt spid="28"/>
                                        </p:tgtEl>
                                      </p:cBhvr>
                                    </p:animEffect>
                                    <p:set>
                                      <p:cBhvr>
                                        <p:cTn id="132"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0" grpId="0"/>
      <p:bldP spid="20" grpId="1"/>
      <p:bldP spid="10" grpId="0" animBg="1"/>
      <p:bldP spid="14" grpId="0"/>
      <p:bldP spid="15" grpId="0"/>
      <p:bldP spid="16" grpId="0"/>
      <p:bldP spid="4" grpId="0"/>
      <p:bldP spid="6" grpId="0"/>
      <p:bldP spid="6" grpId="1"/>
      <p:bldP spid="18" grpId="0"/>
      <p:bldP spid="18" grpId="1"/>
      <p:bldP spid="19" grpId="0"/>
      <p:bldP spid="19" grpId="1"/>
      <p:bldP spid="21" grpId="0"/>
      <p:bldP spid="21" grpId="1"/>
      <p:bldP spid="22" grpId="0"/>
      <p:bldP spid="22" grpId="1"/>
      <p:bldP spid="23" grpId="0"/>
      <p:bldP spid="23" grpId="1"/>
      <p:bldP spid="24" grpId="0"/>
      <p:bldP spid="24" grpId="1"/>
      <p:bldP spid="25" grpId="0"/>
      <p:bldP spid="25" grpId="1"/>
      <p:bldP spid="26" grpId="0"/>
      <p:bldP spid="26" grpId="1"/>
      <p:bldP spid="27" grpId="0"/>
      <p:bldP spid="27" grpId="1"/>
      <p:bldP spid="28" grpId="0"/>
      <p:bldP spid="2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89F03-C96B-C64C-84E2-E643E81B55D2}"/>
              </a:ext>
            </a:extLst>
          </p:cNvPr>
          <p:cNvSpPr>
            <a:spLocks noGrp="1"/>
          </p:cNvSpPr>
          <p:nvPr>
            <p:ph type="title"/>
          </p:nvPr>
        </p:nvSpPr>
        <p:spPr/>
        <p:txBody>
          <a:bodyPr/>
          <a:lstStyle/>
          <a:p>
            <a:r>
              <a:rPr lang="en-GB" dirty="0">
                <a:latin typeface="Century Gothic" panose="020B0502020202020204" pitchFamily="34" charset="0"/>
              </a:rPr>
              <a:t>Percentage by mass</a:t>
            </a:r>
          </a:p>
        </p:txBody>
      </p:sp>
      <p:sp>
        <p:nvSpPr>
          <p:cNvPr id="3" name="TextBox 2">
            <a:extLst>
              <a:ext uri="{FF2B5EF4-FFF2-40B4-BE49-F238E27FC236}">
                <a16:creationId xmlns:a16="http://schemas.microsoft.com/office/drawing/2014/main" id="{A1E556A4-BC0F-2F47-8A4A-22B381E8626A}"/>
              </a:ext>
            </a:extLst>
          </p:cNvPr>
          <p:cNvSpPr txBox="1"/>
          <p:nvPr/>
        </p:nvSpPr>
        <p:spPr>
          <a:xfrm>
            <a:off x="540000" y="1049867"/>
            <a:ext cx="10754533" cy="1815882"/>
          </a:xfrm>
          <a:prstGeom prst="rect">
            <a:avLst/>
          </a:prstGeom>
          <a:noFill/>
        </p:spPr>
        <p:txBody>
          <a:bodyPr wrap="square" rtlCol="0">
            <a:spAutoFit/>
          </a:bodyPr>
          <a:lstStyle/>
          <a:p>
            <a:r>
              <a:rPr lang="en-GB" sz="2400">
                <a:latin typeface="Century Gothic" panose="020B0502020202020204" pitchFamily="34" charset="0"/>
              </a:rPr>
              <a:t>The chemical octyl acetate smells like oranges. </a:t>
            </a:r>
          </a:p>
          <a:p>
            <a:endParaRPr lang="en-GB" sz="2400">
              <a:latin typeface="Century Gothic" panose="020B0502020202020204" pitchFamily="34" charset="0"/>
            </a:endParaRPr>
          </a:p>
          <a:p>
            <a:r>
              <a:rPr lang="en-GB" sz="2400">
                <a:latin typeface="Century Gothic" panose="020B0502020202020204" pitchFamily="34" charset="0"/>
              </a:rPr>
              <a:t>It has the formula C</a:t>
            </a:r>
            <a:r>
              <a:rPr lang="en-GB" sz="2400" baseline="-25000">
                <a:latin typeface="Century Gothic" panose="020B0502020202020204" pitchFamily="34" charset="0"/>
              </a:rPr>
              <a:t>10</a:t>
            </a:r>
            <a:r>
              <a:rPr lang="en-GB" sz="2400">
                <a:latin typeface="Century Gothic" panose="020B0502020202020204" pitchFamily="34" charset="0"/>
              </a:rPr>
              <a:t>H</a:t>
            </a:r>
            <a:r>
              <a:rPr lang="en-GB" sz="2400" baseline="-25000">
                <a:latin typeface="Century Gothic" panose="020B0502020202020204" pitchFamily="34" charset="0"/>
              </a:rPr>
              <a:t>20</a:t>
            </a:r>
            <a:r>
              <a:rPr lang="en-GB" sz="2400">
                <a:latin typeface="Century Gothic" panose="020B0502020202020204" pitchFamily="34" charset="0"/>
              </a:rPr>
              <a:t>O</a:t>
            </a:r>
            <a:r>
              <a:rPr lang="en-GB" sz="2400" baseline="-25000">
                <a:latin typeface="Century Gothic" panose="020B0502020202020204" pitchFamily="34" charset="0"/>
              </a:rPr>
              <a:t>2.</a:t>
            </a:r>
          </a:p>
          <a:p>
            <a:endParaRPr lang="en-GB" sz="2400" baseline="-25000">
              <a:latin typeface="Century Gothic" panose="020B0502020202020204" pitchFamily="34" charset="0"/>
            </a:endParaRPr>
          </a:p>
          <a:p>
            <a:r>
              <a:rPr lang="en-GB" sz="2400">
                <a:latin typeface="Century Gothic" panose="020B0502020202020204" pitchFamily="34" charset="0"/>
              </a:rPr>
              <a:t>Calculate the percentage by mass of oxygen in octyl acetate.</a:t>
            </a:r>
          </a:p>
        </p:txBody>
      </p:sp>
      <p:sp>
        <p:nvSpPr>
          <p:cNvPr id="4" name="TextBox 3">
            <a:extLst>
              <a:ext uri="{FF2B5EF4-FFF2-40B4-BE49-F238E27FC236}">
                <a16:creationId xmlns:a16="http://schemas.microsoft.com/office/drawing/2014/main" id="{B38348C6-99B3-B040-A1AE-E74346187647}"/>
              </a:ext>
            </a:extLst>
          </p:cNvPr>
          <p:cNvSpPr txBox="1"/>
          <p:nvPr/>
        </p:nvSpPr>
        <p:spPr>
          <a:xfrm>
            <a:off x="724865" y="3263349"/>
            <a:ext cx="308930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1. A</a:t>
            </a:r>
            <a:r>
              <a:rPr lang="en-GB" sz="2400" b="1" baseline="-25000">
                <a:solidFill>
                  <a:schemeClr val="accent1"/>
                </a:solidFill>
                <a:latin typeface="Century Gothic" panose="020B0502020202020204" pitchFamily="34" charset="0"/>
              </a:rPr>
              <a:t>r </a:t>
            </a:r>
            <a:r>
              <a:rPr lang="en-GB" sz="2400" b="1">
                <a:solidFill>
                  <a:schemeClr val="accent1"/>
                </a:solidFill>
                <a:latin typeface="Century Gothic" panose="020B0502020202020204" pitchFamily="34" charset="0"/>
              </a:rPr>
              <a:t>of oxygen = 16</a:t>
            </a:r>
          </a:p>
        </p:txBody>
      </p:sp>
      <p:sp>
        <p:nvSpPr>
          <p:cNvPr id="5" name="TextBox 4">
            <a:extLst>
              <a:ext uri="{FF2B5EF4-FFF2-40B4-BE49-F238E27FC236}">
                <a16:creationId xmlns:a16="http://schemas.microsoft.com/office/drawing/2014/main" id="{50213C08-3F9E-674A-BF2D-FA8941299748}"/>
              </a:ext>
            </a:extLst>
          </p:cNvPr>
          <p:cNvSpPr txBox="1"/>
          <p:nvPr/>
        </p:nvSpPr>
        <p:spPr>
          <a:xfrm>
            <a:off x="1076601" y="3641239"/>
            <a:ext cx="450796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Number of oxygen atoms = 2</a:t>
            </a:r>
          </a:p>
        </p:txBody>
      </p:sp>
      <p:sp>
        <p:nvSpPr>
          <p:cNvPr id="6" name="TextBox 5">
            <a:extLst>
              <a:ext uri="{FF2B5EF4-FFF2-40B4-BE49-F238E27FC236}">
                <a16:creationId xmlns:a16="http://schemas.microsoft.com/office/drawing/2014/main" id="{ADA250B4-4E79-B445-AB60-D18FB8B8C90C}"/>
              </a:ext>
            </a:extLst>
          </p:cNvPr>
          <p:cNvSpPr txBox="1"/>
          <p:nvPr/>
        </p:nvSpPr>
        <p:spPr>
          <a:xfrm>
            <a:off x="744744" y="4051386"/>
            <a:ext cx="3493264"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2. M</a:t>
            </a:r>
            <a:r>
              <a:rPr lang="en-GB" sz="2400" b="1" baseline="-25000">
                <a:solidFill>
                  <a:schemeClr val="accent1"/>
                </a:solidFill>
                <a:latin typeface="Century Gothic" panose="020B0502020202020204" pitchFamily="34" charset="0"/>
              </a:rPr>
              <a:t>r</a:t>
            </a:r>
            <a:r>
              <a:rPr lang="en-GB" sz="2400" b="1">
                <a:solidFill>
                  <a:schemeClr val="accent1"/>
                </a:solidFill>
                <a:latin typeface="Century Gothic" panose="020B0502020202020204" pitchFamily="34" charset="0"/>
              </a:rPr>
              <a:t> of C</a:t>
            </a:r>
            <a:r>
              <a:rPr lang="en-GB" sz="2400" b="1" baseline="-25000">
                <a:solidFill>
                  <a:schemeClr val="accent1"/>
                </a:solidFill>
                <a:latin typeface="Century Gothic" panose="020B0502020202020204" pitchFamily="34" charset="0"/>
              </a:rPr>
              <a:t>10</a:t>
            </a:r>
            <a:r>
              <a:rPr lang="en-GB" sz="2400" b="1">
                <a:solidFill>
                  <a:schemeClr val="accent1"/>
                </a:solidFill>
                <a:latin typeface="Century Gothic" panose="020B0502020202020204" pitchFamily="34" charset="0"/>
              </a:rPr>
              <a:t>H</a:t>
            </a:r>
            <a:r>
              <a:rPr lang="en-GB" sz="2400" b="1" baseline="-25000">
                <a:solidFill>
                  <a:schemeClr val="accent1"/>
                </a:solidFill>
                <a:latin typeface="Century Gothic" panose="020B0502020202020204" pitchFamily="34" charset="0"/>
              </a:rPr>
              <a:t>20</a:t>
            </a:r>
            <a:r>
              <a:rPr lang="en-GB" sz="2400" b="1">
                <a:solidFill>
                  <a:schemeClr val="accent1"/>
                </a:solidFill>
                <a:latin typeface="Century Gothic" panose="020B0502020202020204" pitchFamily="34" charset="0"/>
              </a:rPr>
              <a:t>O</a:t>
            </a:r>
            <a:r>
              <a:rPr lang="en-GB" sz="2400" b="1" baseline="-25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 = 172</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9ECFB2D-25CD-A849-8A6C-0FD07D71D9F9}"/>
                  </a:ext>
                </a:extLst>
              </p:cNvPr>
              <p:cNvSpPr txBox="1"/>
              <p:nvPr/>
            </p:nvSpPr>
            <p:spPr>
              <a:xfrm>
                <a:off x="744744" y="4513051"/>
                <a:ext cx="2071401" cy="624466"/>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3. </a:t>
                </a:r>
                <a14:m>
                  <m:oMath xmlns:m="http://schemas.openxmlformats.org/officeDocument/2006/math">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𝟑𝟐</m:t>
                        </m:r>
                      </m:num>
                      <m:den>
                        <m:r>
                          <a:rPr lang="en-GB" sz="2400" b="1" i="1" smtClean="0">
                            <a:solidFill>
                              <a:schemeClr val="accent1"/>
                            </a:solidFill>
                            <a:latin typeface="Cambria Math" panose="02040503050406030204" pitchFamily="18" charset="0"/>
                          </a:rPr>
                          <m:t>𝟏𝟕𝟐</m:t>
                        </m:r>
                      </m:den>
                    </m:f>
                  </m:oMath>
                </a14:m>
                <a:r>
                  <a:rPr lang="en-GB" sz="2400" b="1">
                    <a:solidFill>
                      <a:schemeClr val="accent1"/>
                    </a:solidFill>
                    <a:latin typeface="Century Gothic" panose="020B0502020202020204" pitchFamily="34" charset="0"/>
                  </a:rPr>
                  <a:t> = 0.186</a:t>
                </a:r>
              </a:p>
            </p:txBody>
          </p:sp>
        </mc:Choice>
        <mc:Fallback>
          <p:sp>
            <p:nvSpPr>
              <p:cNvPr id="7" name="TextBox 6">
                <a:extLst>
                  <a:ext uri="{FF2B5EF4-FFF2-40B4-BE49-F238E27FC236}">
                    <a16:creationId xmlns:a16="http://schemas.microsoft.com/office/drawing/2014/main" id="{69ECFB2D-25CD-A849-8A6C-0FD07D71D9F9}"/>
                  </a:ext>
                </a:extLst>
              </p:cNvPr>
              <p:cNvSpPr txBox="1">
                <a:spLocks noRot="1" noChangeAspect="1" noMove="1" noResize="1" noEditPoints="1" noAdjustHandles="1" noChangeArrowheads="1" noChangeShapeType="1" noTextEdit="1"/>
              </p:cNvSpPr>
              <p:nvPr/>
            </p:nvSpPr>
            <p:spPr>
              <a:xfrm>
                <a:off x="744744" y="4513051"/>
                <a:ext cx="2071401" cy="624466"/>
              </a:xfrm>
              <a:prstGeom prst="rect">
                <a:avLst/>
              </a:prstGeom>
              <a:blipFill>
                <a:blip r:embed="rId3"/>
                <a:stretch>
                  <a:fillRect l="-4878" r="-3659" b="-6000"/>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C4CF5517-B8E7-CB45-BEB7-DDD6820D5D11}"/>
              </a:ext>
            </a:extLst>
          </p:cNvPr>
          <p:cNvSpPr txBox="1"/>
          <p:nvPr/>
        </p:nvSpPr>
        <p:spPr>
          <a:xfrm>
            <a:off x="742197" y="5138992"/>
            <a:ext cx="3403496"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4. 0.186 x 100 = </a:t>
            </a:r>
            <a:r>
              <a:rPr lang="en-GB" sz="2400" b="1" u="sng">
                <a:solidFill>
                  <a:schemeClr val="accent1"/>
                </a:solidFill>
                <a:latin typeface="Century Gothic" panose="020B0502020202020204" pitchFamily="34" charset="0"/>
              </a:rPr>
              <a:t>18.6%</a:t>
            </a:r>
          </a:p>
        </p:txBody>
      </p:sp>
      <p:pic>
        <p:nvPicPr>
          <p:cNvPr id="10" name="Picture 9" descr="Oranges and a flower on a table&#10;&#10;Description automatically generated with low confidence">
            <a:extLst>
              <a:ext uri="{FF2B5EF4-FFF2-40B4-BE49-F238E27FC236}">
                <a16:creationId xmlns:a16="http://schemas.microsoft.com/office/drawing/2014/main" id="{0A392AFE-8A88-C64C-9EC9-AE152478A2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6303" y="3138281"/>
            <a:ext cx="5179097" cy="3374005"/>
          </a:xfrm>
          <a:prstGeom prst="rect">
            <a:avLst/>
          </a:prstGeom>
        </p:spPr>
      </p:pic>
    </p:spTree>
    <p:extLst>
      <p:ext uri="{BB962C8B-B14F-4D97-AF65-F5344CB8AC3E}">
        <p14:creationId xmlns:p14="http://schemas.microsoft.com/office/powerpoint/2010/main" val="54284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FEFD-186D-447E-879A-64EC1DF94D97}"/>
              </a:ext>
            </a:extLst>
          </p:cNvPr>
          <p:cNvSpPr>
            <a:spLocks noGrp="1"/>
          </p:cNvSpPr>
          <p:nvPr>
            <p:ph type="title"/>
          </p:nvPr>
        </p:nvSpPr>
        <p:spPr/>
        <p:txBody>
          <a:bodyPr>
            <a:normAutofit/>
          </a:bodyPr>
          <a:lstStyle/>
          <a:p>
            <a:r>
              <a:rPr lang="en-GB">
                <a:latin typeface="Century Gothic" panose="020B0502020202020204" pitchFamily="34" charset="0"/>
              </a:rPr>
              <a:t>What is the percentage by mass of carbon in CO</a:t>
            </a:r>
            <a:r>
              <a:rPr lang="en-GB" baseline="-25000">
                <a:latin typeface="Century Gothic" panose="020B0502020202020204" pitchFamily="34" charset="0"/>
              </a:rPr>
              <a:t>2</a:t>
            </a:r>
            <a:r>
              <a:rPr lang="en-GB">
                <a:latin typeface="Century Gothic" panose="020B0502020202020204" pitchFamily="34" charset="0"/>
              </a:rPr>
              <a:t>?</a:t>
            </a:r>
            <a:endParaRPr lang="en-GB" baseline="-25000">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DC893C9-D3B0-4D36-A304-08BBC560ECA1}"/>
                  </a:ext>
                </a:extLst>
              </p:cNvPr>
              <p:cNvSpPr>
                <a:spLocks noGrp="1"/>
              </p:cNvSpPr>
              <p:nvPr>
                <p:ph idx="4294967295"/>
              </p:nvPr>
            </p:nvSpPr>
            <p:spPr>
              <a:xfrm>
                <a:off x="557939" y="1159628"/>
                <a:ext cx="10080625" cy="5408613"/>
              </a:xfrm>
            </p:spPr>
            <p:txBody>
              <a:bodyPr>
                <a:normAutofit/>
              </a:bodyPr>
              <a:lstStyle/>
              <a:p>
                <a:pPr>
                  <a:lnSpc>
                    <a:spcPct val="200000"/>
                  </a:lnSpc>
                  <a:buFont typeface="Wingdings" pitchFamily="2" charset="2"/>
                  <a:buChar char="q"/>
                </a:pPr>
                <a:r>
                  <a:rPr lang="en-GB" sz="2400" dirty="0">
                    <a:latin typeface="Century Gothic" panose="020B0502020202020204" pitchFamily="34" charset="0"/>
                  </a:rPr>
                  <a:t> A.	 </a:t>
                </a:r>
                <a14:m>
                  <m:oMath xmlns:m="http://schemas.openxmlformats.org/officeDocument/2006/math">
                    <m:f>
                      <m:fPr>
                        <m:ctrlPr>
                          <a:rPr lang="en-GB" sz="2400" i="1" dirty="0" smtClean="0">
                            <a:latin typeface="Cambria Math" panose="02040503050406030204" pitchFamily="18" charset="0"/>
                          </a:rPr>
                        </m:ctrlPr>
                      </m:fPr>
                      <m:num>
                        <m:r>
                          <a:rPr lang="en-GB" sz="2400" b="0" i="1" dirty="0" smtClean="0">
                            <a:latin typeface="Cambria Math" panose="02040503050406030204" pitchFamily="18" charset="0"/>
                          </a:rPr>
                          <m:t>12</m:t>
                        </m:r>
                      </m:num>
                      <m:den>
                        <m:r>
                          <a:rPr lang="en-GB" sz="2400" b="0" i="1" dirty="0" smtClean="0">
                            <a:latin typeface="Cambria Math" panose="02040503050406030204" pitchFamily="18" charset="0"/>
                          </a:rPr>
                          <m:t>16</m:t>
                        </m:r>
                      </m:den>
                    </m:f>
                  </m:oMath>
                </a14:m>
                <a:r>
                  <a:rPr lang="en-GB" sz="2400" dirty="0">
                    <a:latin typeface="Century Gothic" panose="020B0502020202020204" pitchFamily="34" charset="0"/>
                  </a:rPr>
                  <a:t> X 100 = 75%</a:t>
                </a:r>
              </a:p>
              <a:p>
                <a:pPr>
                  <a:lnSpc>
                    <a:spcPct val="200000"/>
                  </a:lnSpc>
                  <a:buFont typeface="Wingdings" pitchFamily="2" charset="2"/>
                  <a:buChar char="q"/>
                </a:pPr>
                <a:r>
                  <a:rPr lang="en-GB" sz="2400" dirty="0">
                    <a:latin typeface="Century Gothic" panose="020B0502020202020204" pitchFamily="34" charset="0"/>
                  </a:rPr>
                  <a:t> B.	 </a:t>
                </a:r>
                <a14:m>
                  <m:oMath xmlns:m="http://schemas.openxmlformats.org/officeDocument/2006/math">
                    <m:f>
                      <m:fPr>
                        <m:ctrlPr>
                          <a:rPr lang="en-GB" sz="2400" i="1" dirty="0" smtClean="0">
                            <a:latin typeface="Cambria Math" panose="02040503050406030204" pitchFamily="18" charset="0"/>
                          </a:rPr>
                        </m:ctrlPr>
                      </m:fPr>
                      <m:num>
                        <m:r>
                          <a:rPr lang="en-GB" sz="2400" b="0" i="1" dirty="0" smtClean="0">
                            <a:latin typeface="Cambria Math" panose="02040503050406030204" pitchFamily="18" charset="0"/>
                          </a:rPr>
                          <m:t>24</m:t>
                        </m:r>
                      </m:num>
                      <m:den>
                        <m:r>
                          <a:rPr lang="en-GB" sz="2400" b="0" i="1" dirty="0" smtClean="0">
                            <a:latin typeface="Cambria Math" panose="02040503050406030204" pitchFamily="18" charset="0"/>
                          </a:rPr>
                          <m:t>32</m:t>
                        </m:r>
                      </m:den>
                    </m:f>
                  </m:oMath>
                </a14:m>
                <a:r>
                  <a:rPr lang="en-GB" sz="2400" dirty="0">
                    <a:latin typeface="Century Gothic" panose="020B0502020202020204" pitchFamily="34" charset="0"/>
                  </a:rPr>
                  <a:t> X100 = 75%</a:t>
                </a:r>
              </a:p>
              <a:p>
                <a:pPr>
                  <a:lnSpc>
                    <a:spcPct val="200000"/>
                  </a:lnSpc>
                  <a:buFont typeface="Wingdings" pitchFamily="2" charset="2"/>
                  <a:buChar char="q"/>
                </a:pPr>
                <a:r>
                  <a:rPr lang="en-GB" sz="2400" dirty="0">
                    <a:latin typeface="Century Gothic" panose="020B0502020202020204" pitchFamily="34" charset="0"/>
                  </a:rPr>
                  <a:t> C.	 </a:t>
                </a:r>
                <a14:m>
                  <m:oMath xmlns:m="http://schemas.openxmlformats.org/officeDocument/2006/math">
                    <m:f>
                      <m:fPr>
                        <m:ctrlPr>
                          <a:rPr lang="en-GB" sz="2400" i="1" smtClean="0">
                            <a:latin typeface="Cambria Math" panose="02040503050406030204" pitchFamily="18" charset="0"/>
                          </a:rPr>
                        </m:ctrlPr>
                      </m:fPr>
                      <m:num>
                        <m:r>
                          <a:rPr lang="en-GB" sz="2400" b="0" i="1" smtClean="0">
                            <a:latin typeface="Cambria Math" panose="02040503050406030204" pitchFamily="18" charset="0"/>
                          </a:rPr>
                          <m:t>12</m:t>
                        </m:r>
                      </m:num>
                      <m:den>
                        <m:r>
                          <a:rPr lang="en-GB" sz="2400" b="0" i="1" smtClean="0">
                            <a:latin typeface="Cambria Math" panose="02040503050406030204" pitchFamily="18" charset="0"/>
                          </a:rPr>
                          <m:t>32</m:t>
                        </m:r>
                      </m:den>
                    </m:f>
                  </m:oMath>
                </a14:m>
                <a:r>
                  <a:rPr lang="en-GB" sz="2400" dirty="0">
                    <a:latin typeface="Century Gothic" panose="020B0502020202020204" pitchFamily="34" charset="0"/>
                  </a:rPr>
                  <a:t> X100 = 37.5 %</a:t>
                </a:r>
              </a:p>
              <a:p>
                <a:pPr>
                  <a:lnSpc>
                    <a:spcPct val="200000"/>
                  </a:lnSpc>
                  <a:buFont typeface="Wingdings" pitchFamily="2" charset="2"/>
                  <a:buChar char="q"/>
                </a:pPr>
                <a:r>
                  <a:rPr lang="en-GB" sz="2400" dirty="0">
                    <a:latin typeface="Century Gothic" panose="020B0502020202020204" pitchFamily="34" charset="0"/>
                  </a:rPr>
                  <a:t> D.	 </a:t>
                </a:r>
                <a14:m>
                  <m:oMath xmlns:m="http://schemas.openxmlformats.org/officeDocument/2006/math">
                    <m:f>
                      <m:fPr>
                        <m:ctrlPr>
                          <a:rPr lang="en-GB" sz="2400" i="1" smtClean="0">
                            <a:latin typeface="Cambria Math" panose="02040503050406030204" pitchFamily="18" charset="0"/>
                          </a:rPr>
                        </m:ctrlPr>
                      </m:fPr>
                      <m:num>
                        <m:r>
                          <a:rPr lang="en-GB" sz="2400" b="0" i="1" smtClean="0">
                            <a:latin typeface="Cambria Math" panose="02040503050406030204" pitchFamily="18" charset="0"/>
                          </a:rPr>
                          <m:t>12</m:t>
                        </m:r>
                      </m:num>
                      <m:den>
                        <m:r>
                          <a:rPr lang="en-GB" sz="2400" b="0" i="1" smtClean="0">
                            <a:latin typeface="Cambria Math" panose="02040503050406030204" pitchFamily="18" charset="0"/>
                          </a:rPr>
                          <m:t>44</m:t>
                        </m:r>
                      </m:den>
                    </m:f>
                  </m:oMath>
                </a14:m>
                <a:r>
                  <a:rPr lang="en-GB" sz="2400" dirty="0">
                    <a:latin typeface="Century Gothic" panose="020B0502020202020204" pitchFamily="34" charset="0"/>
                  </a:rPr>
                  <a:t> X 100 = 27.3%</a:t>
                </a:r>
              </a:p>
            </p:txBody>
          </p:sp>
        </mc:Choice>
        <mc:Fallback>
          <p:sp>
            <p:nvSpPr>
              <p:cNvPr id="3" name="Content Placeholder 2">
                <a:extLst>
                  <a:ext uri="{FF2B5EF4-FFF2-40B4-BE49-F238E27FC236}">
                    <a16:creationId xmlns:a16="http://schemas.microsoft.com/office/drawing/2014/main" id="{1DC893C9-D3B0-4D36-A304-08BBC560ECA1}"/>
                  </a:ext>
                </a:extLst>
              </p:cNvPr>
              <p:cNvSpPr>
                <a:spLocks noGrp="1" noRot="1" noChangeAspect="1" noMove="1" noResize="1" noEditPoints="1" noAdjustHandles="1" noChangeArrowheads="1" noChangeShapeType="1" noTextEdit="1"/>
              </p:cNvSpPr>
              <p:nvPr>
                <p:ph idx="4294967295"/>
              </p:nvPr>
            </p:nvSpPr>
            <p:spPr>
              <a:xfrm>
                <a:off x="557939" y="1159628"/>
                <a:ext cx="10080625" cy="5408613"/>
              </a:xfrm>
              <a:blipFill>
                <a:blip r:embed="rId3"/>
                <a:stretch>
                  <a:fillRect l="-882"/>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C3ACA564-E812-DB48-ADF8-F8FA02884E96}"/>
              </a:ext>
            </a:extLst>
          </p:cNvPr>
          <p:cNvSpPr txBox="1"/>
          <p:nvPr/>
        </p:nvSpPr>
        <p:spPr>
          <a:xfrm>
            <a:off x="593008" y="5055053"/>
            <a:ext cx="415498" cy="461665"/>
          </a:xfrm>
          <a:prstGeom prst="rect">
            <a:avLst/>
          </a:prstGeom>
          <a:noFill/>
        </p:spPr>
        <p:txBody>
          <a:bodyPr wrap="none" rtlCol="0">
            <a:spAutoFit/>
          </a:bodyPr>
          <a:lstStyle/>
          <a:p>
            <a:r>
              <a:rPr lang="en-US" sz="2400" b="1">
                <a:solidFill>
                  <a:schemeClr val="accent1"/>
                </a:solidFill>
              </a:rPr>
              <a:t>✓</a:t>
            </a:r>
          </a:p>
        </p:txBody>
      </p:sp>
      <p:sp>
        <p:nvSpPr>
          <p:cNvPr id="5" name="TextBox 4">
            <a:extLst>
              <a:ext uri="{FF2B5EF4-FFF2-40B4-BE49-F238E27FC236}">
                <a16:creationId xmlns:a16="http://schemas.microsoft.com/office/drawing/2014/main" id="{2B87C8FB-9693-454F-8951-D3B6A5F9216C}"/>
              </a:ext>
            </a:extLst>
          </p:cNvPr>
          <p:cNvSpPr txBox="1"/>
          <p:nvPr/>
        </p:nvSpPr>
        <p:spPr>
          <a:xfrm>
            <a:off x="5042865" y="3429000"/>
            <a:ext cx="303961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1. A</a:t>
            </a:r>
            <a:r>
              <a:rPr lang="en-GB" sz="2400" b="1" baseline="-25000">
                <a:solidFill>
                  <a:schemeClr val="accent1"/>
                </a:solidFill>
                <a:latin typeface="Century Gothic" panose="020B0502020202020204" pitchFamily="34" charset="0"/>
              </a:rPr>
              <a:t>r </a:t>
            </a:r>
            <a:r>
              <a:rPr lang="en-GB" sz="2400" b="1">
                <a:solidFill>
                  <a:schemeClr val="accent1"/>
                </a:solidFill>
                <a:latin typeface="Century Gothic" panose="020B0502020202020204" pitchFamily="34" charset="0"/>
              </a:rPr>
              <a:t>of carbon = 12</a:t>
            </a:r>
          </a:p>
        </p:txBody>
      </p:sp>
      <p:sp>
        <p:nvSpPr>
          <p:cNvPr id="6" name="TextBox 5">
            <a:extLst>
              <a:ext uri="{FF2B5EF4-FFF2-40B4-BE49-F238E27FC236}">
                <a16:creationId xmlns:a16="http://schemas.microsoft.com/office/drawing/2014/main" id="{D5992195-BBCE-104D-B716-C4B35CEDF252}"/>
              </a:ext>
            </a:extLst>
          </p:cNvPr>
          <p:cNvSpPr txBox="1"/>
          <p:nvPr/>
        </p:nvSpPr>
        <p:spPr>
          <a:xfrm>
            <a:off x="5394601" y="3806890"/>
            <a:ext cx="445827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Number of carbon atoms = 1</a:t>
            </a:r>
          </a:p>
        </p:txBody>
      </p:sp>
      <p:sp>
        <p:nvSpPr>
          <p:cNvPr id="7" name="TextBox 6">
            <a:extLst>
              <a:ext uri="{FF2B5EF4-FFF2-40B4-BE49-F238E27FC236}">
                <a16:creationId xmlns:a16="http://schemas.microsoft.com/office/drawing/2014/main" id="{C19AF60A-3A57-5642-A6DC-4AEED6F2CDFB}"/>
              </a:ext>
            </a:extLst>
          </p:cNvPr>
          <p:cNvSpPr txBox="1"/>
          <p:nvPr/>
        </p:nvSpPr>
        <p:spPr>
          <a:xfrm>
            <a:off x="5062744" y="4217037"/>
            <a:ext cx="256192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2. M</a:t>
            </a:r>
            <a:r>
              <a:rPr lang="en-GB" sz="2400" b="1" baseline="-25000">
                <a:solidFill>
                  <a:schemeClr val="accent1"/>
                </a:solidFill>
                <a:latin typeface="Century Gothic" panose="020B0502020202020204" pitchFamily="34" charset="0"/>
              </a:rPr>
              <a:t>r</a:t>
            </a:r>
            <a:r>
              <a:rPr lang="en-GB" sz="2400" b="1">
                <a:solidFill>
                  <a:schemeClr val="accent1"/>
                </a:solidFill>
                <a:latin typeface="Century Gothic" panose="020B0502020202020204" pitchFamily="34" charset="0"/>
              </a:rPr>
              <a:t> of CO</a:t>
            </a:r>
            <a:r>
              <a:rPr lang="en-GB" sz="2400" b="1" baseline="-25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 =44</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A0E308E-47BC-2340-BFAD-FC9651C02934}"/>
                  </a:ext>
                </a:extLst>
              </p:cNvPr>
              <p:cNvSpPr txBox="1"/>
              <p:nvPr/>
            </p:nvSpPr>
            <p:spPr>
              <a:xfrm>
                <a:off x="5062744" y="4678702"/>
                <a:ext cx="2109873" cy="624082"/>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3. </a:t>
                </a:r>
                <a14:m>
                  <m:oMath xmlns:m="http://schemas.openxmlformats.org/officeDocument/2006/math">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𝟏𝟐</m:t>
                        </m:r>
                      </m:num>
                      <m:den>
                        <m:r>
                          <a:rPr lang="en-GB" sz="2400" b="1" i="1" smtClean="0">
                            <a:solidFill>
                              <a:schemeClr val="accent1"/>
                            </a:solidFill>
                            <a:latin typeface="Cambria Math" panose="02040503050406030204" pitchFamily="18" charset="0"/>
                          </a:rPr>
                          <m:t>𝟒𝟒</m:t>
                        </m:r>
                      </m:den>
                    </m:f>
                  </m:oMath>
                </a14:m>
                <a:r>
                  <a:rPr lang="en-GB" sz="2400" b="1">
                    <a:solidFill>
                      <a:schemeClr val="accent1"/>
                    </a:solidFill>
                    <a:latin typeface="Century Gothic" panose="020B0502020202020204" pitchFamily="34" charset="0"/>
                  </a:rPr>
                  <a:t> = 0.2727</a:t>
                </a:r>
              </a:p>
            </p:txBody>
          </p:sp>
        </mc:Choice>
        <mc:Fallback>
          <p:sp>
            <p:nvSpPr>
              <p:cNvPr id="8" name="TextBox 7">
                <a:extLst>
                  <a:ext uri="{FF2B5EF4-FFF2-40B4-BE49-F238E27FC236}">
                    <a16:creationId xmlns:a16="http://schemas.microsoft.com/office/drawing/2014/main" id="{9A0E308E-47BC-2340-BFAD-FC9651C02934}"/>
                  </a:ext>
                </a:extLst>
              </p:cNvPr>
              <p:cNvSpPr txBox="1">
                <a:spLocks noRot="1" noChangeAspect="1" noMove="1" noResize="1" noEditPoints="1" noAdjustHandles="1" noChangeArrowheads="1" noChangeShapeType="1" noTextEdit="1"/>
              </p:cNvSpPr>
              <p:nvPr/>
            </p:nvSpPr>
            <p:spPr>
              <a:xfrm>
                <a:off x="5062744" y="4678702"/>
                <a:ext cx="2109873" cy="624082"/>
              </a:xfrm>
              <a:prstGeom prst="rect">
                <a:avLst/>
              </a:prstGeom>
              <a:blipFill>
                <a:blip r:embed="rId4"/>
                <a:stretch>
                  <a:fillRect l="-4192" r="-3593" b="-6000"/>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0CAB6FE3-4C26-E748-B357-70436DFC758F}"/>
              </a:ext>
            </a:extLst>
          </p:cNvPr>
          <p:cNvSpPr txBox="1"/>
          <p:nvPr/>
        </p:nvSpPr>
        <p:spPr>
          <a:xfrm>
            <a:off x="5060197" y="5304643"/>
            <a:ext cx="357662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4. 0.2727 x 100 = </a:t>
            </a:r>
            <a:r>
              <a:rPr lang="en-GB" sz="2400" b="1" u="sng" dirty="0">
                <a:solidFill>
                  <a:schemeClr val="accent1"/>
                </a:solidFill>
                <a:latin typeface="Century Gothic" panose="020B0502020202020204" pitchFamily="34" charset="0"/>
              </a:rPr>
              <a:t>27.3%</a:t>
            </a:r>
          </a:p>
        </p:txBody>
      </p:sp>
    </p:spTree>
    <p:extLst>
      <p:ext uri="{BB962C8B-B14F-4D97-AF65-F5344CB8AC3E}">
        <p14:creationId xmlns:p14="http://schemas.microsoft.com/office/powerpoint/2010/main" val="324371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16851" y="259989"/>
            <a:ext cx="10620000" cy="720000"/>
          </a:xfrm>
        </p:spPr>
        <p:txBody>
          <a:bodyPr/>
          <a:lstStyle/>
          <a:p>
            <a:r>
              <a:rPr lang="en-US" dirty="0">
                <a:latin typeface="Century Gothic" panose="020B0502020202020204" pitchFamily="34" charset="0"/>
              </a:rPr>
              <a:t>What is the difference between these two terms?</a:t>
            </a:r>
          </a:p>
        </p:txBody>
      </p:sp>
      <p:sp>
        <p:nvSpPr>
          <p:cNvPr id="5" name="TextBox 4">
            <a:extLst>
              <a:ext uri="{FF2B5EF4-FFF2-40B4-BE49-F238E27FC236}">
                <a16:creationId xmlns:a16="http://schemas.microsoft.com/office/drawing/2014/main" id="{EE23E189-4F40-E84E-BF13-3786EF9E30C0}"/>
              </a:ext>
            </a:extLst>
          </p:cNvPr>
          <p:cNvSpPr txBox="1"/>
          <p:nvPr/>
        </p:nvSpPr>
        <p:spPr>
          <a:xfrm>
            <a:off x="3960755" y="1439370"/>
            <a:ext cx="4437114" cy="1323439"/>
          </a:xfrm>
          <a:prstGeom prst="rect">
            <a:avLst/>
          </a:prstGeom>
          <a:noFill/>
          <a:ln>
            <a:noFill/>
          </a:ln>
        </p:spPr>
        <p:txBody>
          <a:bodyPr wrap="square" rtlCol="0">
            <a:spAutoFit/>
          </a:bodyPr>
          <a:lstStyle/>
          <a:p>
            <a:r>
              <a:rPr lang="en-US" sz="8000" dirty="0">
                <a:latin typeface="Century Gothic" panose="020B0502020202020204" pitchFamily="34" charset="0"/>
              </a:rPr>
              <a:t>A</a:t>
            </a:r>
            <a:r>
              <a:rPr lang="en-US" sz="8000" baseline="-25000" dirty="0">
                <a:latin typeface="Century Gothic" panose="020B0502020202020204" pitchFamily="34" charset="0"/>
              </a:rPr>
              <a:t>r</a:t>
            </a:r>
          </a:p>
        </p:txBody>
      </p:sp>
      <p:sp>
        <p:nvSpPr>
          <p:cNvPr id="8" name="TextBox 7">
            <a:extLst>
              <a:ext uri="{FF2B5EF4-FFF2-40B4-BE49-F238E27FC236}">
                <a16:creationId xmlns:a16="http://schemas.microsoft.com/office/drawing/2014/main" id="{204CC7AE-6FFE-1B49-9E2F-3E2DACB5DE9E}"/>
              </a:ext>
            </a:extLst>
          </p:cNvPr>
          <p:cNvSpPr txBox="1"/>
          <p:nvPr/>
        </p:nvSpPr>
        <p:spPr>
          <a:xfrm>
            <a:off x="3886920" y="5030384"/>
            <a:ext cx="7850681" cy="1323439"/>
          </a:xfrm>
          <a:prstGeom prst="rect">
            <a:avLst/>
          </a:prstGeom>
          <a:noFill/>
          <a:ln>
            <a:noFill/>
          </a:ln>
        </p:spPr>
        <p:txBody>
          <a:bodyPr wrap="square" rtlCol="0">
            <a:spAutoFit/>
          </a:bodyPr>
          <a:lstStyle/>
          <a:p>
            <a:r>
              <a:rPr lang="en-US" sz="8000" dirty="0">
                <a:latin typeface="Century Gothic" panose="020B0502020202020204" pitchFamily="34" charset="0"/>
              </a:rPr>
              <a:t>M</a:t>
            </a:r>
            <a:r>
              <a:rPr lang="en-US" sz="8000" baseline="-25000" dirty="0">
                <a:latin typeface="Century Gothic" panose="020B0502020202020204" pitchFamily="34" charset="0"/>
              </a:rPr>
              <a:t>r</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247332" y="2276800"/>
            <a:ext cx="4810805" cy="3415304"/>
          </a:xfrm>
          <a:prstGeom prst="rect">
            <a:avLst/>
          </a:prstGeom>
        </p:spPr>
      </p:pic>
    </p:spTree>
    <p:extLst>
      <p:ext uri="{BB962C8B-B14F-4D97-AF65-F5344CB8AC3E}">
        <p14:creationId xmlns:p14="http://schemas.microsoft.com/office/powerpoint/2010/main" val="3087835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497801" y="467141"/>
            <a:ext cx="10620000" cy="720000"/>
          </a:xfrm>
        </p:spPr>
        <p:txBody>
          <a:bodyPr/>
          <a:lstStyle/>
          <a:p>
            <a:r>
              <a:rPr lang="en-US" dirty="0">
                <a:latin typeface="Century Gothic" panose="020B0502020202020204" pitchFamily="34" charset="0"/>
              </a:rPr>
              <a:t>Which of these compounds contain a greater percentage of oxygen?</a:t>
            </a:r>
          </a:p>
        </p:txBody>
      </p:sp>
      <p:sp>
        <p:nvSpPr>
          <p:cNvPr id="5" name="TextBox 4">
            <a:extLst>
              <a:ext uri="{FF2B5EF4-FFF2-40B4-BE49-F238E27FC236}">
                <a16:creationId xmlns:a16="http://schemas.microsoft.com/office/drawing/2014/main" id="{EE23E189-4F40-E84E-BF13-3786EF9E30C0}"/>
              </a:ext>
            </a:extLst>
          </p:cNvPr>
          <p:cNvSpPr txBox="1"/>
          <p:nvPr/>
        </p:nvSpPr>
        <p:spPr>
          <a:xfrm>
            <a:off x="3877443" y="1668434"/>
            <a:ext cx="4437114" cy="1323439"/>
          </a:xfrm>
          <a:prstGeom prst="rect">
            <a:avLst/>
          </a:prstGeom>
          <a:noFill/>
          <a:ln>
            <a:noFill/>
          </a:ln>
        </p:spPr>
        <p:txBody>
          <a:bodyPr wrap="square" rtlCol="0">
            <a:spAutoFit/>
          </a:bodyPr>
          <a:lstStyle/>
          <a:p>
            <a:r>
              <a:rPr lang="en-US" sz="8000">
                <a:latin typeface="Century Gothic" panose="020B0502020202020204" pitchFamily="34" charset="0"/>
              </a:rPr>
              <a:t>CaCO</a:t>
            </a:r>
            <a:r>
              <a:rPr lang="en-US" sz="8000" baseline="-25000">
                <a:latin typeface="Century Gothic" panose="020B0502020202020204" pitchFamily="34" charset="0"/>
              </a:rPr>
              <a:t>3</a:t>
            </a:r>
          </a:p>
        </p:txBody>
      </p:sp>
      <p:sp>
        <p:nvSpPr>
          <p:cNvPr id="8" name="TextBox 7">
            <a:extLst>
              <a:ext uri="{FF2B5EF4-FFF2-40B4-BE49-F238E27FC236}">
                <a16:creationId xmlns:a16="http://schemas.microsoft.com/office/drawing/2014/main" id="{204CC7AE-6FFE-1B49-9E2F-3E2DACB5DE9E}"/>
              </a:ext>
            </a:extLst>
          </p:cNvPr>
          <p:cNvSpPr txBox="1"/>
          <p:nvPr/>
        </p:nvSpPr>
        <p:spPr>
          <a:xfrm>
            <a:off x="4093987" y="4839884"/>
            <a:ext cx="7850681" cy="1323439"/>
          </a:xfrm>
          <a:prstGeom prst="rect">
            <a:avLst/>
          </a:prstGeom>
          <a:noFill/>
          <a:ln>
            <a:noFill/>
          </a:ln>
        </p:spPr>
        <p:txBody>
          <a:bodyPr wrap="square" rtlCol="0">
            <a:spAutoFit/>
          </a:bodyPr>
          <a:lstStyle/>
          <a:p>
            <a:r>
              <a:rPr lang="en-US" sz="8000">
                <a:latin typeface="Century Gothic" panose="020B0502020202020204" pitchFamily="34" charset="0"/>
              </a:rPr>
              <a:t>H</a:t>
            </a:r>
            <a:r>
              <a:rPr lang="en-US" sz="8000" baseline="-25000">
                <a:latin typeface="Century Gothic" panose="020B0502020202020204" pitchFamily="34" charset="0"/>
              </a:rPr>
              <a:t>2</a:t>
            </a:r>
            <a:r>
              <a:rPr lang="en-US" sz="8000">
                <a:latin typeface="Century Gothic" panose="020B0502020202020204" pitchFamily="34" charset="0"/>
              </a:rPr>
              <a:t>O</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247332" y="2276800"/>
            <a:ext cx="4810805" cy="3415304"/>
          </a:xfrm>
          <a:prstGeom prst="rect">
            <a:avLst/>
          </a:prstGeom>
        </p:spPr>
      </p:pic>
    </p:spTree>
    <p:extLst>
      <p:ext uri="{BB962C8B-B14F-4D97-AF65-F5344CB8AC3E}">
        <p14:creationId xmlns:p14="http://schemas.microsoft.com/office/powerpoint/2010/main" val="2713222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1303000" cy="58477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 Relative Formula Mass and Percentage by Mass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symbol for nitrogen.</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how many atoms of each different element are present in CaCO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where metals are found on the periodic table.</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the difference between an element and a compound.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mass number of oxygen.</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N</a:t>
            </a:r>
            <a:endParaRPr sz="1400" b="1" i="0" u="none" strike="noStrike" cap="none" dirty="0">
              <a:solidFill>
                <a:schemeClr val="accent1"/>
              </a:solidFill>
              <a:latin typeface="Arial"/>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19462" y="2694131"/>
            <a:ext cx="90529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1 calcium atom, 1 carbon atom and 3 oxygen atoms </a:t>
            </a:r>
            <a:endParaRPr sz="1400" b="1" i="0" u="none" strike="noStrike" cap="none"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05175" y="3412712"/>
            <a:ext cx="764663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On the left hand side.</a:t>
            </a:r>
            <a:endParaRPr sz="1400" b="1" i="0" u="none" strike="noStrike" cap="none" dirty="0">
              <a:solidFill>
                <a:schemeClr val="accent1"/>
              </a:solidFill>
              <a:latin typeface="Arial"/>
              <a:ea typeface="Arial"/>
              <a:cs typeface="Arial"/>
              <a:sym typeface="Arial"/>
            </a:endParaRPr>
          </a:p>
        </p:txBody>
      </p:sp>
      <p:sp>
        <p:nvSpPr>
          <p:cNvPr id="7" name="Google Shape;103;p1">
            <a:extLst>
              <a:ext uri="{FF2B5EF4-FFF2-40B4-BE49-F238E27FC236}">
                <a16:creationId xmlns:a16="http://schemas.microsoft.com/office/drawing/2014/main" id="{528D9684-EB4B-3A9C-E649-6CD4BE66C52F}"/>
              </a:ext>
            </a:extLst>
          </p:cNvPr>
          <p:cNvSpPr txBox="1"/>
          <p:nvPr/>
        </p:nvSpPr>
        <p:spPr>
          <a:xfrm>
            <a:off x="805173" y="4159953"/>
            <a:ext cx="1089629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An element is made of one type of atom but a compound is made from two or more types of atom (elements) chemically bonded together. </a:t>
            </a:r>
            <a:endParaRPr sz="1400" b="1" i="0" u="none" strike="noStrike" cap="none" dirty="0">
              <a:solidFill>
                <a:schemeClr val="accent1"/>
              </a:solidFill>
              <a:latin typeface="Arial"/>
              <a:ea typeface="Arial"/>
              <a:cs typeface="Arial"/>
              <a:sym typeface="Arial"/>
            </a:endParaRPr>
          </a:p>
        </p:txBody>
      </p:sp>
      <p:sp>
        <p:nvSpPr>
          <p:cNvPr id="14" name="Google Shape;103;p1">
            <a:extLst>
              <a:ext uri="{FF2B5EF4-FFF2-40B4-BE49-F238E27FC236}">
                <a16:creationId xmlns:a16="http://schemas.microsoft.com/office/drawing/2014/main" id="{B3F6FF51-F026-BAD8-7DD3-5852DCF1D17D}"/>
              </a:ext>
            </a:extLst>
          </p:cNvPr>
          <p:cNvSpPr txBox="1"/>
          <p:nvPr/>
        </p:nvSpPr>
        <p:spPr>
          <a:xfrm>
            <a:off x="819462" y="5266196"/>
            <a:ext cx="116975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16 </a:t>
            </a:r>
            <a:endParaRPr sz="1400" b="1" i="0" u="none" strike="noStrike" cap="none" dirty="0">
              <a:solidFill>
                <a:schemeClr val="accent1"/>
              </a:solidFill>
              <a:latin typeface="Arial"/>
              <a:ea typeface="Arial"/>
              <a:cs typeface="Arial"/>
              <a:sym typeface="Arial"/>
            </a:endParaRPr>
          </a:p>
        </p:txBody>
      </p:sp>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3"/>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relative atomic mass.</a:t>
            </a:r>
          </a:p>
          <a:p>
            <a:pPr marL="457200" indent="-457200">
              <a:buAutoNum type="arabicPeriod"/>
            </a:pPr>
            <a:r>
              <a:rPr lang="en-GB" sz="2400" dirty="0">
                <a:latin typeface="Century Gothic" panose="020B0502020202020204" pitchFamily="34" charset="0"/>
              </a:rPr>
              <a:t>State the relative atomic mass of carbon.</a:t>
            </a:r>
          </a:p>
          <a:p>
            <a:pPr marL="457200" indent="-457200">
              <a:buAutoNum type="arabicPeriod"/>
            </a:pPr>
            <a:r>
              <a:rPr lang="en-GB" sz="2400" dirty="0">
                <a:latin typeface="Century Gothic" panose="020B0502020202020204" pitchFamily="34" charset="0"/>
              </a:rPr>
              <a:t>State the relative atomic mass of oxygen. </a:t>
            </a:r>
          </a:p>
          <a:p>
            <a:pPr marL="457200" indent="-457200">
              <a:buAutoNum type="arabicPeriod"/>
            </a:pPr>
            <a:r>
              <a:rPr lang="en-GB" sz="2400" dirty="0">
                <a:latin typeface="Century Gothic" panose="020B0502020202020204" pitchFamily="34" charset="0"/>
              </a:rPr>
              <a:t>Define relative formula mass.</a:t>
            </a:r>
          </a:p>
          <a:p>
            <a:pPr marL="457200" indent="-457200">
              <a:buAutoNum type="arabicPeriod"/>
            </a:pPr>
            <a:r>
              <a:rPr lang="en-GB" sz="2400" dirty="0">
                <a:latin typeface="Century Gothic" panose="020B0502020202020204" pitchFamily="34" charset="0"/>
              </a:rPr>
              <a:t>Calculate the relative formula mass of CO</a:t>
            </a:r>
            <a:r>
              <a:rPr lang="en-GB" sz="2400" baseline="-25000" dirty="0">
                <a:latin typeface="Century Gothic" panose="020B0502020202020204" pitchFamily="34" charset="0"/>
              </a:rPr>
              <a:t>2</a:t>
            </a:r>
            <a:r>
              <a:rPr lang="en-GB" sz="2400" dirty="0">
                <a:latin typeface="Century Gothic" panose="020B0502020202020204" pitchFamily="34" charset="0"/>
              </a:rPr>
              <a:t>.</a:t>
            </a:r>
          </a:p>
          <a:p>
            <a:pPr marL="457200" indent="-457200">
              <a:buAutoNum type="arabicPeriod"/>
            </a:pPr>
            <a:r>
              <a:rPr lang="en-GB" sz="2400" dirty="0">
                <a:latin typeface="Century Gothic" panose="020B0502020202020204" pitchFamily="34" charset="0"/>
              </a:rPr>
              <a:t>Calculate the relative formula mass of KOH.</a:t>
            </a:r>
          </a:p>
          <a:p>
            <a:pPr marL="457200" indent="-457200">
              <a:buAutoNum type="arabicPeriod"/>
            </a:pPr>
            <a:r>
              <a:rPr lang="en-GB" sz="2400" dirty="0">
                <a:latin typeface="Century Gothic" panose="020B0502020202020204" pitchFamily="34" charset="0"/>
              </a:rPr>
              <a:t>State the equation to calculate percentage by mass.</a:t>
            </a:r>
          </a:p>
          <a:p>
            <a:pPr marL="457200" indent="-457200">
              <a:buAutoNum type="arabicPeriod"/>
            </a:pPr>
            <a:r>
              <a:rPr lang="en-GB" sz="2400" dirty="0">
                <a:latin typeface="Century Gothic" panose="020B0502020202020204" pitchFamily="34" charset="0"/>
              </a:rPr>
              <a:t> Calculate the percentage by mass of potassium in potassium hydroxide (KOH).</a:t>
            </a:r>
          </a:p>
          <a:p>
            <a:pPr marL="457200" indent="-457200">
              <a:buAutoNum type="arabicPeriod"/>
            </a:pPr>
            <a:r>
              <a:rPr lang="en-GB" sz="2400" dirty="0">
                <a:latin typeface="Century Gothic" panose="020B0502020202020204" pitchFamily="34" charset="0"/>
              </a:rPr>
              <a:t>Calculate the percentage by mass of chlorine in calcium chloride (CaC</a:t>
            </a:r>
            <a:r>
              <a:rPr lang="en-GB" sz="2400" dirty="0">
                <a:latin typeface="PT Sans" panose="020B0503020203020204" pitchFamily="34" charset="77"/>
              </a:rPr>
              <a:t>l</a:t>
            </a:r>
            <a:r>
              <a:rPr lang="en-GB" sz="2400" baseline="-25000" dirty="0">
                <a:latin typeface="Century Gothic" panose="020B0502020202020204" pitchFamily="34" charset="0"/>
              </a:rPr>
              <a:t>2</a:t>
            </a:r>
            <a:r>
              <a:rPr lang="en-GB" sz="2400" dirty="0">
                <a:latin typeface="Century Gothic" panose="020B0502020202020204" pitchFamily="34" charset="0"/>
              </a:rPr>
              <a:t>).</a:t>
            </a:r>
          </a:p>
        </p:txBody>
      </p:sp>
    </p:spTree>
    <p:extLst>
      <p:ext uri="{BB962C8B-B14F-4D97-AF65-F5344CB8AC3E}">
        <p14:creationId xmlns:p14="http://schemas.microsoft.com/office/powerpoint/2010/main" val="353383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379404"/>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average mass of the atoms of an element compared to the mass of carbon-12.</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12</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16</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sum of the relative atomic masses of the elements in a compound.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12 + (16x2) = 44</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39 + 16 + 1 = 56</a:t>
                </a:r>
              </a:p>
              <a:p>
                <a:pPr marL="457200" indent="-457200">
                  <a:buAutoNum type="arabicPeriod"/>
                </a:pPr>
                <a14:m>
                  <m:oMath xmlns:m="http://schemas.openxmlformats.org/officeDocument/2006/math">
                    <m:r>
                      <a:rPr lang="en-GB" sz="2400" b="1" i="0" smtClean="0">
                        <a:solidFill>
                          <a:schemeClr val="accent2">
                            <a:lumMod val="60000"/>
                            <a:lumOff val="40000"/>
                          </a:schemeClr>
                        </a:solidFill>
                        <a:latin typeface="Cambria Math" panose="02040503050406030204" pitchFamily="18" charset="0"/>
                      </a:rPr>
                      <m:t>% </m:t>
                    </m:r>
                    <m:r>
                      <a:rPr lang="en-GB" sz="2400" b="1" i="0" smtClean="0">
                        <a:solidFill>
                          <a:schemeClr val="accent2">
                            <a:lumMod val="60000"/>
                            <a:lumOff val="40000"/>
                          </a:schemeClr>
                        </a:solidFill>
                        <a:latin typeface="Cambria Math" panose="02040503050406030204" pitchFamily="18" charset="0"/>
                      </a:rPr>
                      <m:t>𝐛𝐲</m:t>
                    </m:r>
                    <m:r>
                      <a:rPr lang="en-GB" sz="2400" b="1" i="0" smtClean="0">
                        <a:solidFill>
                          <a:schemeClr val="accent2">
                            <a:lumMod val="60000"/>
                            <a:lumOff val="40000"/>
                          </a:schemeClr>
                        </a:solidFill>
                        <a:latin typeface="Cambria Math" panose="02040503050406030204" pitchFamily="18" charset="0"/>
                      </a:rPr>
                      <m:t> </m:t>
                    </m:r>
                    <m:r>
                      <a:rPr lang="en-GB" sz="2400" b="1" i="0" smtClean="0">
                        <a:solidFill>
                          <a:schemeClr val="accent2">
                            <a:lumMod val="60000"/>
                            <a:lumOff val="40000"/>
                          </a:schemeClr>
                        </a:solidFill>
                        <a:latin typeface="Cambria Math" panose="02040503050406030204" pitchFamily="18" charset="0"/>
                      </a:rPr>
                      <m:t>𝐦𝐚𝐬𝐬</m:t>
                    </m:r>
                    <m:r>
                      <a:rPr lang="en-GB" sz="2400" b="1" i="0" smtClean="0">
                        <a:solidFill>
                          <a:schemeClr val="accent2">
                            <a:lumMod val="60000"/>
                            <a:lumOff val="40000"/>
                          </a:schemeClr>
                        </a:solidFill>
                        <a:latin typeface="Cambria Math" panose="02040503050406030204" pitchFamily="18" charset="0"/>
                      </a:rPr>
                      <m:t>= </m:t>
                    </m:r>
                    <m:f>
                      <m:fPr>
                        <m:ctrlPr>
                          <a:rPr lang="en-GB" sz="2400" b="1" i="1" smtClean="0">
                            <a:solidFill>
                              <a:schemeClr val="accent2">
                                <a:lumMod val="60000"/>
                                <a:lumOff val="40000"/>
                              </a:schemeClr>
                            </a:solidFill>
                            <a:latin typeface="Cambria Math" panose="02040503050406030204" pitchFamily="18" charset="0"/>
                          </a:rPr>
                        </m:ctrlPr>
                      </m:fPr>
                      <m:num>
                        <m:r>
                          <a:rPr lang="en-GB" sz="2400" b="1" i="0" smtClean="0">
                            <a:solidFill>
                              <a:schemeClr val="accent2">
                                <a:lumMod val="60000"/>
                                <a:lumOff val="40000"/>
                              </a:schemeClr>
                            </a:solidFill>
                            <a:latin typeface="Cambria Math" panose="02040503050406030204" pitchFamily="18" charset="0"/>
                          </a:rPr>
                          <m:t>𝐦𝐚𝐬𝐬</m:t>
                        </m:r>
                        <m:r>
                          <a:rPr lang="en-GB" sz="2400" b="1" i="0" smtClean="0">
                            <a:solidFill>
                              <a:schemeClr val="accent2">
                                <a:lumMod val="60000"/>
                                <a:lumOff val="40000"/>
                              </a:schemeClr>
                            </a:solidFill>
                            <a:latin typeface="Cambria Math" panose="02040503050406030204" pitchFamily="18" charset="0"/>
                          </a:rPr>
                          <m:t> </m:t>
                        </m:r>
                        <m:r>
                          <a:rPr lang="en-GB" sz="2400" b="1" i="0" smtClean="0">
                            <a:solidFill>
                              <a:schemeClr val="accent2">
                                <a:lumMod val="60000"/>
                                <a:lumOff val="40000"/>
                              </a:schemeClr>
                            </a:solidFill>
                            <a:latin typeface="Cambria Math" panose="02040503050406030204" pitchFamily="18" charset="0"/>
                          </a:rPr>
                          <m:t>𝐨𝐟</m:t>
                        </m:r>
                        <m:r>
                          <a:rPr lang="en-GB" sz="2400" b="1" i="0" smtClean="0">
                            <a:solidFill>
                              <a:schemeClr val="accent2">
                                <a:lumMod val="60000"/>
                                <a:lumOff val="40000"/>
                              </a:schemeClr>
                            </a:solidFill>
                            <a:latin typeface="Cambria Math" panose="02040503050406030204" pitchFamily="18" charset="0"/>
                          </a:rPr>
                          <m:t> </m:t>
                        </m:r>
                        <m:r>
                          <a:rPr lang="en-GB" sz="2400" b="1" i="0" smtClean="0">
                            <a:solidFill>
                              <a:schemeClr val="accent2">
                                <a:lumMod val="60000"/>
                                <a:lumOff val="40000"/>
                              </a:schemeClr>
                            </a:solidFill>
                            <a:latin typeface="Cambria Math" panose="02040503050406030204" pitchFamily="18" charset="0"/>
                          </a:rPr>
                          <m:t>𝐞𝐥𝐞𝐦𝐞𝐧𝐭</m:t>
                        </m:r>
                      </m:num>
                      <m:den>
                        <m:r>
                          <a:rPr lang="en-GB" sz="2400" b="1" i="0" smtClean="0">
                            <a:solidFill>
                              <a:schemeClr val="accent2">
                                <a:lumMod val="60000"/>
                                <a:lumOff val="40000"/>
                              </a:schemeClr>
                            </a:solidFill>
                            <a:latin typeface="Cambria Math" panose="02040503050406030204" pitchFamily="18" charset="0"/>
                          </a:rPr>
                          <m:t>𝐦𝐚𝐬𝐬</m:t>
                        </m:r>
                        <m:r>
                          <a:rPr lang="en-GB" sz="2400" b="1" i="0" smtClean="0">
                            <a:solidFill>
                              <a:schemeClr val="accent2">
                                <a:lumMod val="60000"/>
                                <a:lumOff val="40000"/>
                              </a:schemeClr>
                            </a:solidFill>
                            <a:latin typeface="Cambria Math" panose="02040503050406030204" pitchFamily="18" charset="0"/>
                          </a:rPr>
                          <m:t> </m:t>
                        </m:r>
                        <m:r>
                          <a:rPr lang="en-GB" sz="2400" b="1" i="0" smtClean="0">
                            <a:solidFill>
                              <a:schemeClr val="accent2">
                                <a:lumMod val="60000"/>
                                <a:lumOff val="40000"/>
                              </a:schemeClr>
                            </a:solidFill>
                            <a:latin typeface="Cambria Math" panose="02040503050406030204" pitchFamily="18" charset="0"/>
                          </a:rPr>
                          <m:t>𝐨𝐟</m:t>
                        </m:r>
                        <m:r>
                          <a:rPr lang="en-GB" sz="2400" b="1" i="0" smtClean="0">
                            <a:solidFill>
                              <a:schemeClr val="accent2">
                                <a:lumMod val="60000"/>
                                <a:lumOff val="40000"/>
                              </a:schemeClr>
                            </a:solidFill>
                            <a:latin typeface="Cambria Math" panose="02040503050406030204" pitchFamily="18" charset="0"/>
                          </a:rPr>
                          <m:t> </m:t>
                        </m:r>
                        <m:r>
                          <a:rPr lang="en-GB" sz="2400" b="1" i="0" smtClean="0">
                            <a:solidFill>
                              <a:schemeClr val="accent2">
                                <a:lumMod val="60000"/>
                                <a:lumOff val="40000"/>
                              </a:schemeClr>
                            </a:solidFill>
                            <a:latin typeface="Cambria Math" panose="02040503050406030204" pitchFamily="18" charset="0"/>
                          </a:rPr>
                          <m:t>𝐜𝐨𝐦𝐩𝐨𝐮𝐧𝐝</m:t>
                        </m:r>
                      </m:den>
                    </m:f>
                    <m:r>
                      <a:rPr lang="en-GB" sz="2400" b="1" i="0" smtClean="0">
                        <a:solidFill>
                          <a:schemeClr val="accent2">
                            <a:lumMod val="60000"/>
                            <a:lumOff val="40000"/>
                          </a:schemeClr>
                        </a:solidFill>
                        <a:latin typeface="Cambria Math" panose="02040503050406030204" pitchFamily="18" charset="0"/>
                      </a:rPr>
                      <m:t> </m:t>
                    </m:r>
                    <m:r>
                      <a:rPr lang="en-GB" sz="2400" b="1" i="0" smtClean="0">
                        <a:solidFill>
                          <a:schemeClr val="accent2">
                            <a:lumMod val="60000"/>
                            <a:lumOff val="40000"/>
                          </a:schemeClr>
                        </a:solidFill>
                        <a:latin typeface="Cambria Math" panose="02040503050406030204" pitchFamily="18" charset="0"/>
                        <a:ea typeface="Cambria Math" panose="02040503050406030204" pitchFamily="18" charset="0"/>
                      </a:rPr>
                      <m:t>× </m:t>
                    </m:r>
                    <m:r>
                      <a:rPr lang="en-GB" sz="2400" b="1" i="0" smtClean="0">
                        <a:solidFill>
                          <a:schemeClr val="accent2">
                            <a:lumMod val="60000"/>
                            <a:lumOff val="40000"/>
                          </a:schemeClr>
                        </a:solidFill>
                        <a:latin typeface="Cambria Math" panose="02040503050406030204" pitchFamily="18" charset="0"/>
                        <a:ea typeface="Cambria Math" panose="02040503050406030204" pitchFamily="18" charset="0"/>
                      </a:rPr>
                      <m:t>𝟏𝟎𝟎</m:t>
                    </m:r>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14:m>
                  <m:oMath xmlns:m="http://schemas.openxmlformats.org/officeDocument/2006/math">
                    <m:r>
                      <a:rPr lang="en-GB" sz="2400" b="1" i="0">
                        <a:solidFill>
                          <a:schemeClr val="accent2">
                            <a:lumMod val="60000"/>
                            <a:lumOff val="40000"/>
                          </a:schemeClr>
                        </a:solidFill>
                        <a:latin typeface="Cambria Math" panose="02040503050406030204" pitchFamily="18" charset="0"/>
                      </a:rPr>
                      <m:t>% </m:t>
                    </m:r>
                    <m:r>
                      <a:rPr lang="en-GB" sz="2400" b="1" i="0">
                        <a:solidFill>
                          <a:schemeClr val="accent2">
                            <a:lumMod val="60000"/>
                            <a:lumOff val="40000"/>
                          </a:schemeClr>
                        </a:solidFill>
                        <a:latin typeface="Cambria Math" panose="02040503050406030204" pitchFamily="18" charset="0"/>
                      </a:rPr>
                      <m:t>𝐛𝐲</m:t>
                    </m:r>
                    <m:r>
                      <a:rPr lang="en-GB" sz="2400" b="1" i="0">
                        <a:solidFill>
                          <a:schemeClr val="accent2">
                            <a:lumMod val="60000"/>
                            <a:lumOff val="40000"/>
                          </a:schemeClr>
                        </a:solidFill>
                        <a:latin typeface="Cambria Math" panose="02040503050406030204" pitchFamily="18" charset="0"/>
                      </a:rPr>
                      <m:t> </m:t>
                    </m:r>
                    <m:r>
                      <a:rPr lang="en-GB" sz="2400" b="1" i="0">
                        <a:solidFill>
                          <a:schemeClr val="accent2">
                            <a:lumMod val="60000"/>
                            <a:lumOff val="40000"/>
                          </a:schemeClr>
                        </a:solidFill>
                        <a:latin typeface="Cambria Math" panose="02040503050406030204" pitchFamily="18" charset="0"/>
                      </a:rPr>
                      <m:t>𝐦𝐚𝐬𝐬</m:t>
                    </m:r>
                    <m:r>
                      <a:rPr lang="en-GB" sz="2400" b="1" i="0">
                        <a:solidFill>
                          <a:schemeClr val="accent2">
                            <a:lumMod val="60000"/>
                            <a:lumOff val="40000"/>
                          </a:schemeClr>
                        </a:solidFill>
                        <a:latin typeface="Cambria Math" panose="02040503050406030204" pitchFamily="18" charset="0"/>
                      </a:rPr>
                      <m:t>= </m:t>
                    </m:r>
                    <m:f>
                      <m:fPr>
                        <m:ctrlPr>
                          <a:rPr lang="en-GB" sz="2400" b="1" i="1">
                            <a:solidFill>
                              <a:schemeClr val="accent2">
                                <a:lumMod val="60000"/>
                                <a:lumOff val="40000"/>
                              </a:schemeClr>
                            </a:solidFill>
                            <a:latin typeface="Cambria Math" panose="02040503050406030204" pitchFamily="18" charset="0"/>
                          </a:rPr>
                        </m:ctrlPr>
                      </m:fPr>
                      <m:num>
                        <m:r>
                          <a:rPr lang="en-GB" sz="2400" b="1" i="0" smtClean="0">
                            <a:solidFill>
                              <a:schemeClr val="accent2">
                                <a:lumMod val="60000"/>
                                <a:lumOff val="40000"/>
                              </a:schemeClr>
                            </a:solidFill>
                            <a:latin typeface="Cambria Math" panose="02040503050406030204" pitchFamily="18" charset="0"/>
                          </a:rPr>
                          <m:t>𝟑𝟗</m:t>
                        </m:r>
                      </m:num>
                      <m:den>
                        <m:r>
                          <a:rPr lang="en-GB" sz="2400" b="1" i="0" smtClean="0">
                            <a:solidFill>
                              <a:schemeClr val="accent2">
                                <a:lumMod val="60000"/>
                                <a:lumOff val="40000"/>
                              </a:schemeClr>
                            </a:solidFill>
                            <a:latin typeface="Cambria Math" panose="02040503050406030204" pitchFamily="18" charset="0"/>
                          </a:rPr>
                          <m:t>𝟓𝟔</m:t>
                        </m:r>
                      </m:den>
                    </m:f>
                    <m:r>
                      <a:rPr lang="en-GB" sz="2400" b="1" i="0" smtClean="0">
                        <a:solidFill>
                          <a:schemeClr val="accent2">
                            <a:lumMod val="60000"/>
                            <a:lumOff val="40000"/>
                          </a:schemeClr>
                        </a:solidFill>
                        <a:latin typeface="Cambria Math" panose="02040503050406030204" pitchFamily="18" charset="0"/>
                        <a:ea typeface="Cambria Math" panose="02040503050406030204" pitchFamily="18" charset="0"/>
                      </a:rPr>
                      <m:t>× </m:t>
                    </m:r>
                    <m:r>
                      <a:rPr lang="en-GB" sz="2400" b="1" i="0" smtClean="0">
                        <a:solidFill>
                          <a:schemeClr val="accent2">
                            <a:lumMod val="60000"/>
                            <a:lumOff val="40000"/>
                          </a:schemeClr>
                        </a:solidFill>
                        <a:latin typeface="Cambria Math" panose="02040503050406030204" pitchFamily="18" charset="0"/>
                        <a:ea typeface="Cambria Math" panose="02040503050406030204" pitchFamily="18" charset="0"/>
                      </a:rPr>
                      <m:t>𝟏𝟎𝟎</m:t>
                    </m:r>
                    <m:r>
                      <a:rPr lang="en-GB" sz="2400" b="1" i="0" smtClean="0">
                        <a:solidFill>
                          <a:schemeClr val="accent2">
                            <a:lumMod val="60000"/>
                            <a:lumOff val="40000"/>
                          </a:schemeClr>
                        </a:solidFill>
                        <a:latin typeface="Cambria Math" panose="02040503050406030204" pitchFamily="18" charset="0"/>
                      </a:rPr>
                      <m:t>=</m:t>
                    </m:r>
                    <m:r>
                      <a:rPr lang="en-GB" sz="2400" b="1" i="0" smtClean="0">
                        <a:solidFill>
                          <a:schemeClr val="accent2">
                            <a:lumMod val="60000"/>
                            <a:lumOff val="40000"/>
                          </a:schemeClr>
                        </a:solidFill>
                        <a:latin typeface="Cambria Math" panose="02040503050406030204" pitchFamily="18" charset="0"/>
                      </a:rPr>
                      <m:t>𝟔𝟗</m:t>
                    </m:r>
                    <m:r>
                      <a:rPr lang="en-GB" sz="2400" b="1" i="0" smtClean="0">
                        <a:solidFill>
                          <a:schemeClr val="accent2">
                            <a:lumMod val="60000"/>
                            <a:lumOff val="40000"/>
                          </a:schemeClr>
                        </a:solidFill>
                        <a:latin typeface="Cambria Math" panose="02040503050406030204" pitchFamily="18" charset="0"/>
                      </a:rPr>
                      <m:t>.</m:t>
                    </m:r>
                    <m:r>
                      <a:rPr lang="en-GB" sz="2400" b="1" i="0" smtClean="0">
                        <a:solidFill>
                          <a:schemeClr val="accent2">
                            <a:lumMod val="60000"/>
                            <a:lumOff val="40000"/>
                          </a:schemeClr>
                        </a:solidFill>
                        <a:latin typeface="Cambria Math" panose="02040503050406030204" pitchFamily="18" charset="0"/>
                      </a:rPr>
                      <m:t>𝟔𝟒</m:t>
                    </m:r>
                    <m:r>
                      <a:rPr lang="en-GB" sz="2400" b="1" i="0" smtClean="0">
                        <a:solidFill>
                          <a:schemeClr val="accent2">
                            <a:lumMod val="60000"/>
                            <a:lumOff val="40000"/>
                          </a:schemeClr>
                        </a:solidFill>
                        <a:latin typeface="Cambria Math" panose="02040503050406030204" pitchFamily="18" charset="0"/>
                      </a:rPr>
                      <m:t>% </m:t>
                    </m:r>
                  </m:oMath>
                </a14:m>
                <a:endParaRPr lang="en-GB" sz="2400" b="1" dirty="0">
                  <a:solidFill>
                    <a:schemeClr val="accent2">
                      <a:lumMod val="60000"/>
                      <a:lumOff val="40000"/>
                    </a:schemeClr>
                  </a:solidFill>
                  <a:latin typeface="Century Gothic" panose="020B0502020202020204" pitchFamily="34" charset="0"/>
                </a:endParaRPr>
              </a:p>
              <a:p>
                <a:pPr marL="457200" indent="-457200">
                  <a:buFontTx/>
                  <a:buAutoNum type="arabicPeriod"/>
                </a:pPr>
                <a14:m>
                  <m:oMath xmlns:m="http://schemas.openxmlformats.org/officeDocument/2006/math">
                    <m:r>
                      <a:rPr lang="en-GB" sz="2400" b="1" i="0">
                        <a:solidFill>
                          <a:schemeClr val="accent2">
                            <a:lumMod val="60000"/>
                            <a:lumOff val="40000"/>
                          </a:schemeClr>
                        </a:solidFill>
                        <a:latin typeface="Cambria Math" panose="02040503050406030204" pitchFamily="18" charset="0"/>
                      </a:rPr>
                      <m:t>% </m:t>
                    </m:r>
                    <m:r>
                      <a:rPr lang="en-GB" sz="2400" b="1" i="0">
                        <a:solidFill>
                          <a:schemeClr val="accent2">
                            <a:lumMod val="60000"/>
                            <a:lumOff val="40000"/>
                          </a:schemeClr>
                        </a:solidFill>
                        <a:latin typeface="Cambria Math" panose="02040503050406030204" pitchFamily="18" charset="0"/>
                      </a:rPr>
                      <m:t>𝐛𝐲</m:t>
                    </m:r>
                    <m:r>
                      <a:rPr lang="en-GB" sz="2400" b="1" i="0">
                        <a:solidFill>
                          <a:schemeClr val="accent2">
                            <a:lumMod val="60000"/>
                            <a:lumOff val="40000"/>
                          </a:schemeClr>
                        </a:solidFill>
                        <a:latin typeface="Cambria Math" panose="02040503050406030204" pitchFamily="18" charset="0"/>
                      </a:rPr>
                      <m:t> </m:t>
                    </m:r>
                    <m:r>
                      <a:rPr lang="en-GB" sz="2400" b="1" i="0">
                        <a:solidFill>
                          <a:schemeClr val="accent2">
                            <a:lumMod val="60000"/>
                            <a:lumOff val="40000"/>
                          </a:schemeClr>
                        </a:solidFill>
                        <a:latin typeface="Cambria Math" panose="02040503050406030204" pitchFamily="18" charset="0"/>
                      </a:rPr>
                      <m:t>𝐦𝐚𝐬𝐬</m:t>
                    </m:r>
                    <m:r>
                      <a:rPr lang="en-GB" sz="2400" b="1" i="0">
                        <a:solidFill>
                          <a:schemeClr val="accent2">
                            <a:lumMod val="60000"/>
                            <a:lumOff val="40000"/>
                          </a:schemeClr>
                        </a:solidFill>
                        <a:latin typeface="Cambria Math" panose="02040503050406030204" pitchFamily="18" charset="0"/>
                      </a:rPr>
                      <m:t>= </m:t>
                    </m:r>
                    <m:f>
                      <m:fPr>
                        <m:ctrlPr>
                          <a:rPr lang="en-GB" sz="2400" b="1" i="1">
                            <a:solidFill>
                              <a:schemeClr val="accent2">
                                <a:lumMod val="60000"/>
                                <a:lumOff val="40000"/>
                              </a:schemeClr>
                            </a:solidFill>
                            <a:latin typeface="Cambria Math" panose="02040503050406030204" pitchFamily="18" charset="0"/>
                          </a:rPr>
                        </m:ctrlPr>
                      </m:fPr>
                      <m:num>
                        <m:r>
                          <a:rPr lang="en-GB" sz="2400" b="1" i="0" smtClean="0">
                            <a:solidFill>
                              <a:schemeClr val="accent2">
                                <a:lumMod val="60000"/>
                                <a:lumOff val="40000"/>
                              </a:schemeClr>
                            </a:solidFill>
                            <a:latin typeface="Cambria Math" panose="02040503050406030204" pitchFamily="18" charset="0"/>
                          </a:rPr>
                          <m:t>𝟒𝟎</m:t>
                        </m:r>
                      </m:num>
                      <m:den>
                        <m:r>
                          <a:rPr lang="en-GB" sz="2400" b="1" i="0" smtClean="0">
                            <a:solidFill>
                              <a:schemeClr val="accent2">
                                <a:lumMod val="60000"/>
                                <a:lumOff val="40000"/>
                              </a:schemeClr>
                            </a:solidFill>
                            <a:latin typeface="Cambria Math" panose="02040503050406030204" pitchFamily="18" charset="0"/>
                          </a:rPr>
                          <m:t>𝟒𝟎</m:t>
                        </m:r>
                        <m:r>
                          <a:rPr lang="en-GB" sz="2400" b="1" i="0" smtClean="0">
                            <a:solidFill>
                              <a:schemeClr val="accent2">
                                <a:lumMod val="60000"/>
                                <a:lumOff val="40000"/>
                              </a:schemeClr>
                            </a:solidFill>
                            <a:latin typeface="Cambria Math" panose="02040503050406030204" pitchFamily="18" charset="0"/>
                          </a:rPr>
                          <m:t>+(</m:t>
                        </m:r>
                        <m:r>
                          <a:rPr lang="en-GB" sz="2400" b="1" i="0" smtClean="0">
                            <a:solidFill>
                              <a:schemeClr val="accent2">
                                <a:lumMod val="60000"/>
                                <a:lumOff val="40000"/>
                              </a:schemeClr>
                            </a:solidFill>
                            <a:latin typeface="Cambria Math" panose="02040503050406030204" pitchFamily="18" charset="0"/>
                          </a:rPr>
                          <m:t>𝟑𝟓</m:t>
                        </m:r>
                        <m:r>
                          <a:rPr lang="en-GB" sz="2400" b="1" i="0" smtClean="0">
                            <a:solidFill>
                              <a:schemeClr val="accent2">
                                <a:lumMod val="60000"/>
                                <a:lumOff val="40000"/>
                              </a:schemeClr>
                            </a:solidFill>
                            <a:latin typeface="Cambria Math" panose="02040503050406030204" pitchFamily="18" charset="0"/>
                          </a:rPr>
                          <m:t>.</m:t>
                        </m:r>
                        <m:r>
                          <a:rPr lang="en-GB" sz="2400" b="1" i="0" smtClean="0">
                            <a:solidFill>
                              <a:schemeClr val="accent2">
                                <a:lumMod val="60000"/>
                                <a:lumOff val="40000"/>
                              </a:schemeClr>
                            </a:solidFill>
                            <a:latin typeface="Cambria Math" panose="02040503050406030204" pitchFamily="18" charset="0"/>
                          </a:rPr>
                          <m:t>𝟓</m:t>
                        </m:r>
                        <m:r>
                          <a:rPr lang="en-GB" sz="2400" b="1" i="0" smtClean="0">
                            <a:solidFill>
                              <a:schemeClr val="accent2">
                                <a:lumMod val="60000"/>
                                <a:lumOff val="40000"/>
                              </a:schemeClr>
                            </a:solidFill>
                            <a:latin typeface="Cambria Math" panose="02040503050406030204" pitchFamily="18" charset="0"/>
                          </a:rPr>
                          <m:t> ×</m:t>
                        </m:r>
                        <m:r>
                          <a:rPr lang="en-GB" sz="2400" b="1" i="0" smtClean="0">
                            <a:solidFill>
                              <a:schemeClr val="accent2">
                                <a:lumMod val="60000"/>
                                <a:lumOff val="40000"/>
                              </a:schemeClr>
                            </a:solidFill>
                            <a:latin typeface="Cambria Math" panose="02040503050406030204" pitchFamily="18" charset="0"/>
                            <a:ea typeface="Cambria Math" panose="02040503050406030204" pitchFamily="18" charset="0"/>
                          </a:rPr>
                          <m:t>𝟐</m:t>
                        </m:r>
                        <m:r>
                          <a:rPr lang="en-GB" sz="2400" b="1" i="0" smtClean="0">
                            <a:solidFill>
                              <a:schemeClr val="accent2">
                                <a:lumMod val="60000"/>
                                <a:lumOff val="40000"/>
                              </a:schemeClr>
                            </a:solidFill>
                            <a:latin typeface="Cambria Math" panose="02040503050406030204" pitchFamily="18" charset="0"/>
                            <a:ea typeface="Cambria Math" panose="02040503050406030204" pitchFamily="18" charset="0"/>
                          </a:rPr>
                          <m:t>)</m:t>
                        </m:r>
                      </m:den>
                    </m:f>
                    <m:r>
                      <a:rPr lang="en-GB" sz="2400" b="1" i="0">
                        <a:solidFill>
                          <a:schemeClr val="accent2">
                            <a:lumMod val="60000"/>
                            <a:lumOff val="40000"/>
                          </a:schemeClr>
                        </a:solidFill>
                        <a:latin typeface="Cambria Math" panose="02040503050406030204" pitchFamily="18" charset="0"/>
                        <a:ea typeface="Cambria Math" panose="02040503050406030204" pitchFamily="18" charset="0"/>
                      </a:rPr>
                      <m:t>× </m:t>
                    </m:r>
                    <m:r>
                      <a:rPr lang="en-GB" sz="2400" b="1" i="0">
                        <a:solidFill>
                          <a:schemeClr val="accent2">
                            <a:lumMod val="60000"/>
                            <a:lumOff val="40000"/>
                          </a:schemeClr>
                        </a:solidFill>
                        <a:latin typeface="Cambria Math" panose="02040503050406030204" pitchFamily="18" charset="0"/>
                        <a:ea typeface="Cambria Math" panose="02040503050406030204" pitchFamily="18" charset="0"/>
                      </a:rPr>
                      <m:t>𝟏𝟎𝟎</m:t>
                    </m:r>
                    <m:r>
                      <a:rPr lang="en-GB" sz="2400" b="1" i="0">
                        <a:solidFill>
                          <a:schemeClr val="accent2">
                            <a:lumMod val="60000"/>
                            <a:lumOff val="40000"/>
                          </a:schemeClr>
                        </a:solidFill>
                        <a:latin typeface="Cambria Math" panose="02040503050406030204" pitchFamily="18" charset="0"/>
                      </a:rPr>
                      <m:t>=</m:t>
                    </m:r>
                    <m:r>
                      <a:rPr lang="en-GB" sz="2400" b="1" i="0" smtClean="0">
                        <a:solidFill>
                          <a:schemeClr val="accent2">
                            <a:lumMod val="60000"/>
                            <a:lumOff val="40000"/>
                          </a:schemeClr>
                        </a:solidFill>
                        <a:latin typeface="Cambria Math" panose="02040503050406030204" pitchFamily="18" charset="0"/>
                      </a:rPr>
                      <m:t>𝟑𝟔</m:t>
                    </m:r>
                    <m:r>
                      <a:rPr lang="en-GB" sz="2400" b="1" i="0">
                        <a:solidFill>
                          <a:schemeClr val="accent2">
                            <a:lumMod val="60000"/>
                            <a:lumOff val="40000"/>
                          </a:schemeClr>
                        </a:solidFill>
                        <a:latin typeface="Cambria Math" panose="02040503050406030204" pitchFamily="18" charset="0"/>
                      </a:rPr>
                      <m:t>.</m:t>
                    </m:r>
                    <m:r>
                      <a:rPr lang="en-GB" sz="2400" b="1" i="0" smtClean="0">
                        <a:solidFill>
                          <a:schemeClr val="accent2">
                            <a:lumMod val="60000"/>
                            <a:lumOff val="40000"/>
                          </a:schemeClr>
                        </a:solidFill>
                        <a:latin typeface="Cambria Math" panose="02040503050406030204" pitchFamily="18" charset="0"/>
                      </a:rPr>
                      <m:t>𝟑𝟔</m:t>
                    </m:r>
                    <m:r>
                      <a:rPr lang="en-GB" sz="2400" b="1" i="0">
                        <a:solidFill>
                          <a:schemeClr val="accent2">
                            <a:lumMod val="60000"/>
                            <a:lumOff val="40000"/>
                          </a:schemeClr>
                        </a:solidFill>
                        <a:latin typeface="Cambria Math" panose="02040503050406030204" pitchFamily="18" charset="0"/>
                      </a:rPr>
                      <m:t>% </m:t>
                    </m:r>
                  </m:oMath>
                </a14:m>
                <a:endParaRPr lang="en-GB" sz="2400" b="1" dirty="0">
                  <a:solidFill>
                    <a:schemeClr val="accent2">
                      <a:lumMod val="60000"/>
                      <a:lumOff val="40000"/>
                    </a:schemeClr>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271058" y="917644"/>
                <a:ext cx="11311342" cy="4379404"/>
              </a:xfrm>
              <a:prstGeom prst="rect">
                <a:avLst/>
              </a:prstGeom>
              <a:blipFill>
                <a:blip r:embed="rId3"/>
                <a:stretch>
                  <a:fillRect l="-897" t="-1156" r="-448" b="-578"/>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Activity</a:t>
            </a:r>
          </a:p>
        </p:txBody>
      </p:sp>
      <p:pic>
        <p:nvPicPr>
          <p:cNvPr id="12" name="Picture 11" descr="Graphical user interface, text, application&#10;&#10;Description automatically generated">
            <a:extLst>
              <a:ext uri="{FF2B5EF4-FFF2-40B4-BE49-F238E27FC236}">
                <a16:creationId xmlns:a16="http://schemas.microsoft.com/office/drawing/2014/main" id="{3250FB83-D807-E9FA-D6DC-59981EDCDA74}"/>
              </a:ext>
            </a:extLst>
          </p:cNvPr>
          <p:cNvPicPr>
            <a:picLocks noChangeAspect="1"/>
          </p:cNvPicPr>
          <p:nvPr/>
        </p:nvPicPr>
        <p:blipFill>
          <a:blip r:embed="rId3"/>
          <a:stretch>
            <a:fillRect/>
          </a:stretch>
        </p:blipFill>
        <p:spPr>
          <a:xfrm>
            <a:off x="7784045" y="900113"/>
            <a:ext cx="3617380" cy="5672137"/>
          </a:xfrm>
          <a:prstGeom prst="rect">
            <a:avLst/>
          </a:prstGeom>
          <a:ln>
            <a:solidFill>
              <a:schemeClr val="tx1"/>
            </a:solidFill>
          </a:ln>
        </p:spPr>
      </p:pic>
      <p:pic>
        <p:nvPicPr>
          <p:cNvPr id="10" name="Picture 9" descr="Graphical user interface, application&#10;&#10;Description automatically generated">
            <a:extLst>
              <a:ext uri="{FF2B5EF4-FFF2-40B4-BE49-F238E27FC236}">
                <a16:creationId xmlns:a16="http://schemas.microsoft.com/office/drawing/2014/main" id="{49E567A0-AB85-79DD-D636-8E2B66C274B0}"/>
              </a:ext>
            </a:extLst>
          </p:cNvPr>
          <p:cNvPicPr>
            <a:picLocks noChangeAspect="1"/>
          </p:cNvPicPr>
          <p:nvPr/>
        </p:nvPicPr>
        <p:blipFill>
          <a:blip r:embed="rId4"/>
          <a:stretch>
            <a:fillRect/>
          </a:stretch>
        </p:blipFill>
        <p:spPr>
          <a:xfrm>
            <a:off x="4034153" y="900112"/>
            <a:ext cx="3695386" cy="5672139"/>
          </a:xfrm>
          <a:prstGeom prst="rect">
            <a:avLst/>
          </a:prstGeom>
          <a:ln>
            <a:solidFill>
              <a:schemeClr val="tx1"/>
            </a:solidFill>
          </a:ln>
        </p:spPr>
      </p:pic>
      <p:pic>
        <p:nvPicPr>
          <p:cNvPr id="8" name="Picture 7" descr="Graphical user interface, text, application&#10;&#10;Description automatically generated">
            <a:extLst>
              <a:ext uri="{FF2B5EF4-FFF2-40B4-BE49-F238E27FC236}">
                <a16:creationId xmlns:a16="http://schemas.microsoft.com/office/drawing/2014/main" id="{8C6BF38B-40FC-FA9B-77CC-2DB12B9D93FF}"/>
              </a:ext>
            </a:extLst>
          </p:cNvPr>
          <p:cNvPicPr>
            <a:picLocks noChangeAspect="1"/>
          </p:cNvPicPr>
          <p:nvPr/>
        </p:nvPicPr>
        <p:blipFill>
          <a:blip r:embed="rId5"/>
          <a:stretch>
            <a:fillRect/>
          </a:stretch>
        </p:blipFill>
        <p:spPr>
          <a:xfrm>
            <a:off x="199489" y="893673"/>
            <a:ext cx="3786724" cy="5678575"/>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0F0D6-F3CF-6656-009E-B2530AC2CC5D}"/>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AD56895C-00BF-3133-5F93-06E22664F2A7}"/>
              </a:ext>
            </a:extLst>
          </p:cNvPr>
          <p:cNvSpPr txBox="1"/>
          <p:nvPr/>
        </p:nvSpPr>
        <p:spPr>
          <a:xfrm>
            <a:off x="436880" y="822960"/>
            <a:ext cx="88678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1a. A</a:t>
            </a:r>
            <a:r>
              <a:rPr lang="en-GB" sz="2000" b="1" baseline="-25000" dirty="0">
                <a:solidFill>
                  <a:schemeClr val="accent1"/>
                </a:solidFill>
                <a:latin typeface="Century Gothic" panose="020B0502020202020204" pitchFamily="34" charset="0"/>
              </a:rPr>
              <a:t>r</a:t>
            </a:r>
          </a:p>
        </p:txBody>
      </p:sp>
      <p:sp>
        <p:nvSpPr>
          <p:cNvPr id="4" name="TextBox 3">
            <a:extLst>
              <a:ext uri="{FF2B5EF4-FFF2-40B4-BE49-F238E27FC236}">
                <a16:creationId xmlns:a16="http://schemas.microsoft.com/office/drawing/2014/main" id="{600F6EE0-3DFF-E923-C6D5-6B7B6B6B41E6}"/>
              </a:ext>
            </a:extLst>
          </p:cNvPr>
          <p:cNvSpPr txBox="1"/>
          <p:nvPr/>
        </p:nvSpPr>
        <p:spPr>
          <a:xfrm>
            <a:off x="457200" y="1137920"/>
            <a:ext cx="928459"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1b. M</a:t>
            </a:r>
            <a:r>
              <a:rPr lang="en-GB" sz="2000" b="1" baseline="-25000" dirty="0">
                <a:solidFill>
                  <a:schemeClr val="accent1"/>
                </a:solidFill>
                <a:latin typeface="Century Gothic" panose="020B0502020202020204" pitchFamily="34" charset="0"/>
              </a:rPr>
              <a:t>r</a:t>
            </a:r>
          </a:p>
        </p:txBody>
      </p:sp>
      <p:sp>
        <p:nvSpPr>
          <p:cNvPr id="5" name="TextBox 4">
            <a:extLst>
              <a:ext uri="{FF2B5EF4-FFF2-40B4-BE49-F238E27FC236}">
                <a16:creationId xmlns:a16="http://schemas.microsoft.com/office/drawing/2014/main" id="{9E98B988-FA25-C237-6AD6-364E5F938DAB}"/>
              </a:ext>
            </a:extLst>
          </p:cNvPr>
          <p:cNvSpPr txBox="1"/>
          <p:nvPr/>
        </p:nvSpPr>
        <p:spPr>
          <a:xfrm>
            <a:off x="447040" y="1442720"/>
            <a:ext cx="1659429"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1c. element</a:t>
            </a:r>
            <a:endParaRPr lang="en-GB" sz="20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C39D3173-E3FA-CA5F-44C0-BB8FF97C1393}"/>
              </a:ext>
            </a:extLst>
          </p:cNvPr>
          <p:cNvSpPr txBox="1"/>
          <p:nvPr/>
        </p:nvSpPr>
        <p:spPr>
          <a:xfrm>
            <a:off x="447040" y="1747520"/>
            <a:ext cx="1459054"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1d. bigger</a:t>
            </a:r>
            <a:endParaRPr lang="en-GB" sz="20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9D28A0E1-7E16-053B-EDD3-F3432993C80A}"/>
              </a:ext>
            </a:extLst>
          </p:cNvPr>
          <p:cNvSpPr txBox="1"/>
          <p:nvPr/>
        </p:nvSpPr>
        <p:spPr>
          <a:xfrm>
            <a:off x="467360" y="2428240"/>
            <a:ext cx="931665"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2a. 14</a:t>
            </a:r>
            <a:endParaRPr lang="en-GB" sz="2000" b="1" baseline="-25000"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6D3D04E6-E09B-621B-D741-626D65B8E345}"/>
              </a:ext>
            </a:extLst>
          </p:cNvPr>
          <p:cNvSpPr txBox="1"/>
          <p:nvPr/>
        </p:nvSpPr>
        <p:spPr>
          <a:xfrm>
            <a:off x="467360" y="2783840"/>
            <a:ext cx="931665"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2b. 80</a:t>
            </a:r>
            <a:endParaRPr lang="en-GB" sz="2000" b="1" baseline="-25000" dirty="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8085E6A4-21AB-3907-4856-9BC3AE47A738}"/>
              </a:ext>
            </a:extLst>
          </p:cNvPr>
          <p:cNvSpPr txBox="1"/>
          <p:nvPr/>
        </p:nvSpPr>
        <p:spPr>
          <a:xfrm>
            <a:off x="457200" y="3139440"/>
            <a:ext cx="925253"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2c. 20</a:t>
            </a:r>
            <a:endParaRPr lang="en-GB" sz="2000" b="1" baseline="-250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3BFA10D0-4C1C-BC30-C621-E4FC839C9918}"/>
              </a:ext>
            </a:extLst>
          </p:cNvPr>
          <p:cNvSpPr txBox="1"/>
          <p:nvPr/>
        </p:nvSpPr>
        <p:spPr>
          <a:xfrm>
            <a:off x="457200" y="3860800"/>
            <a:ext cx="925253"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2e. 51</a:t>
            </a:r>
            <a:endParaRPr lang="en-GB" sz="2000" b="1" baseline="-25000" dirty="0">
              <a:solidFill>
                <a:schemeClr val="accent1"/>
              </a:solidFill>
              <a:latin typeface="Century Gothic" panose="020B0502020202020204" pitchFamily="34" charset="0"/>
            </a:endParaRPr>
          </a:p>
        </p:txBody>
      </p:sp>
      <p:sp>
        <p:nvSpPr>
          <p:cNvPr id="11" name="TextBox 10">
            <a:extLst>
              <a:ext uri="{FF2B5EF4-FFF2-40B4-BE49-F238E27FC236}">
                <a16:creationId xmlns:a16="http://schemas.microsoft.com/office/drawing/2014/main" id="{014C5922-BF09-F014-F6F4-DCE5C07640F1}"/>
              </a:ext>
            </a:extLst>
          </p:cNvPr>
          <p:cNvSpPr txBox="1"/>
          <p:nvPr/>
        </p:nvSpPr>
        <p:spPr>
          <a:xfrm>
            <a:off x="447040" y="3474720"/>
            <a:ext cx="1075936"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2d. 204</a:t>
            </a:r>
            <a:endParaRPr lang="en-GB" sz="2000" b="1" baseline="-25000" dirty="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4C4EB08D-1D3B-C4F8-D02B-A31C33F02035}"/>
              </a:ext>
            </a:extLst>
          </p:cNvPr>
          <p:cNvSpPr txBox="1"/>
          <p:nvPr/>
        </p:nvSpPr>
        <p:spPr>
          <a:xfrm>
            <a:off x="457200" y="4206240"/>
            <a:ext cx="689612"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2f. 4</a:t>
            </a:r>
            <a:endParaRPr lang="en-GB" sz="2000" b="1" baseline="-25000" dirty="0">
              <a:solidFill>
                <a:schemeClr val="accent1"/>
              </a:solidFill>
              <a:latin typeface="Century Gothic" panose="020B0502020202020204" pitchFamily="34" charset="0"/>
            </a:endParaRPr>
          </a:p>
        </p:txBody>
      </p:sp>
      <p:sp>
        <p:nvSpPr>
          <p:cNvPr id="13" name="TextBox 12">
            <a:extLst>
              <a:ext uri="{FF2B5EF4-FFF2-40B4-BE49-F238E27FC236}">
                <a16:creationId xmlns:a16="http://schemas.microsoft.com/office/drawing/2014/main" id="{8250F042-CF29-61AB-1679-40152AD699EB}"/>
              </a:ext>
            </a:extLst>
          </p:cNvPr>
          <p:cNvSpPr txBox="1"/>
          <p:nvPr/>
        </p:nvSpPr>
        <p:spPr>
          <a:xfrm>
            <a:off x="457200" y="4531360"/>
            <a:ext cx="715260"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2g.1</a:t>
            </a:r>
            <a:endParaRPr lang="en-GB" sz="2000" b="1" baseline="-25000" dirty="0">
              <a:solidFill>
                <a:schemeClr val="accent1"/>
              </a:solidFill>
              <a:latin typeface="Century Gothic" panose="020B0502020202020204" pitchFamily="34" charset="0"/>
            </a:endParaRPr>
          </a:p>
        </p:txBody>
      </p:sp>
      <p:sp>
        <p:nvSpPr>
          <p:cNvPr id="14" name="TextBox 13">
            <a:extLst>
              <a:ext uri="{FF2B5EF4-FFF2-40B4-BE49-F238E27FC236}">
                <a16:creationId xmlns:a16="http://schemas.microsoft.com/office/drawing/2014/main" id="{1B41F08B-8E8E-12F9-2378-E54AECB9DB33}"/>
              </a:ext>
            </a:extLst>
          </p:cNvPr>
          <p:cNvSpPr txBox="1"/>
          <p:nvPr/>
        </p:nvSpPr>
        <p:spPr>
          <a:xfrm>
            <a:off x="467360" y="4913570"/>
            <a:ext cx="915635"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2h. 16</a:t>
            </a:r>
            <a:endParaRPr lang="en-GB" sz="2000" b="1" baseline="-25000" dirty="0">
              <a:solidFill>
                <a:schemeClr val="accent1"/>
              </a:solidFill>
              <a:latin typeface="Century Gothic" panose="020B0502020202020204" pitchFamily="34" charset="0"/>
            </a:endParaRPr>
          </a:p>
        </p:txBody>
      </p:sp>
      <p:sp>
        <p:nvSpPr>
          <p:cNvPr id="15" name="TextBox 14">
            <a:extLst>
              <a:ext uri="{FF2B5EF4-FFF2-40B4-BE49-F238E27FC236}">
                <a16:creationId xmlns:a16="http://schemas.microsoft.com/office/drawing/2014/main" id="{3B58D44F-C724-060A-E68B-1932B13E7D66}"/>
              </a:ext>
            </a:extLst>
          </p:cNvPr>
          <p:cNvSpPr txBox="1"/>
          <p:nvPr/>
        </p:nvSpPr>
        <p:spPr>
          <a:xfrm>
            <a:off x="467360" y="5299650"/>
            <a:ext cx="750526"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2i.12</a:t>
            </a:r>
            <a:endParaRPr lang="en-GB" sz="2000" b="1" baseline="-25000" dirty="0">
              <a:solidFill>
                <a:schemeClr val="accent1"/>
              </a:solidFill>
              <a:latin typeface="Century Gothic" panose="020B0502020202020204" pitchFamily="34" charset="0"/>
            </a:endParaRPr>
          </a:p>
        </p:txBody>
      </p:sp>
      <p:sp>
        <p:nvSpPr>
          <p:cNvPr id="16" name="TextBox 15">
            <a:extLst>
              <a:ext uri="{FF2B5EF4-FFF2-40B4-BE49-F238E27FC236}">
                <a16:creationId xmlns:a16="http://schemas.microsoft.com/office/drawing/2014/main" id="{B4FC92BB-DA58-7ABE-4B84-1DDC360E6FF3}"/>
              </a:ext>
            </a:extLst>
          </p:cNvPr>
          <p:cNvSpPr txBox="1"/>
          <p:nvPr/>
        </p:nvSpPr>
        <p:spPr>
          <a:xfrm>
            <a:off x="477520" y="5685730"/>
            <a:ext cx="973343"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2j. 190</a:t>
            </a:r>
            <a:endParaRPr lang="en-GB" sz="2000" b="1" baseline="-25000" dirty="0">
              <a:solidFill>
                <a:schemeClr val="accent1"/>
              </a:solidFill>
              <a:latin typeface="Century Gothic" panose="020B0502020202020204" pitchFamily="34" charset="0"/>
            </a:endParaRPr>
          </a:p>
        </p:txBody>
      </p:sp>
      <p:sp>
        <p:nvSpPr>
          <p:cNvPr id="17" name="TextBox 16">
            <a:extLst>
              <a:ext uri="{FF2B5EF4-FFF2-40B4-BE49-F238E27FC236}">
                <a16:creationId xmlns:a16="http://schemas.microsoft.com/office/drawing/2014/main" id="{B30219C7-1DC7-628A-849C-E9AF077C39D5}"/>
              </a:ext>
            </a:extLst>
          </p:cNvPr>
          <p:cNvSpPr txBox="1"/>
          <p:nvPr/>
        </p:nvSpPr>
        <p:spPr>
          <a:xfrm>
            <a:off x="487680" y="6071810"/>
            <a:ext cx="98296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2k.197</a:t>
            </a:r>
            <a:endParaRPr lang="en-GB" sz="2000" b="1" baseline="-25000" dirty="0">
              <a:solidFill>
                <a:schemeClr val="accent1"/>
              </a:solidFill>
              <a:latin typeface="Century Gothic" panose="020B0502020202020204" pitchFamily="34" charset="0"/>
            </a:endParaRPr>
          </a:p>
        </p:txBody>
      </p:sp>
      <p:sp>
        <p:nvSpPr>
          <p:cNvPr id="18" name="TextBox 17">
            <a:extLst>
              <a:ext uri="{FF2B5EF4-FFF2-40B4-BE49-F238E27FC236}">
                <a16:creationId xmlns:a16="http://schemas.microsoft.com/office/drawing/2014/main" id="{DA206EC4-AA6F-F5AD-756B-0BF93DF6F50D}"/>
              </a:ext>
            </a:extLst>
          </p:cNvPr>
          <p:cNvSpPr txBox="1"/>
          <p:nvPr/>
        </p:nvSpPr>
        <p:spPr>
          <a:xfrm>
            <a:off x="497840" y="6457890"/>
            <a:ext cx="1053494"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a:t>
            </a:r>
            <a:r>
              <a:rPr lang="en-GB" sz="2000" b="1" dirty="0">
                <a:solidFill>
                  <a:schemeClr val="accent1"/>
                </a:solidFill>
                <a:latin typeface="PT Sans" panose="020B0503020203020204" pitchFamily="34" charset="77"/>
              </a:rPr>
              <a:t>l</a:t>
            </a:r>
            <a:r>
              <a:rPr lang="en-GB" sz="2000" b="1" dirty="0">
                <a:solidFill>
                  <a:schemeClr val="accent1"/>
                </a:solidFill>
                <a:latin typeface="Century Gothic" panose="020B0502020202020204" pitchFamily="34" charset="0"/>
              </a:rPr>
              <a:t>. 63.5</a:t>
            </a:r>
            <a:endParaRPr lang="en-GB" sz="2000" b="1" baseline="-25000" dirty="0">
              <a:solidFill>
                <a:schemeClr val="accent1"/>
              </a:solidFill>
              <a:latin typeface="Century Gothic" panose="020B0502020202020204" pitchFamily="34" charset="0"/>
            </a:endParaRPr>
          </a:p>
        </p:txBody>
      </p:sp>
      <p:sp>
        <p:nvSpPr>
          <p:cNvPr id="19" name="TextBox 18">
            <a:extLst>
              <a:ext uri="{FF2B5EF4-FFF2-40B4-BE49-F238E27FC236}">
                <a16:creationId xmlns:a16="http://schemas.microsoft.com/office/drawing/2014/main" id="{79295DF3-D499-9107-5B7E-A1B7D58F52BE}"/>
              </a:ext>
            </a:extLst>
          </p:cNvPr>
          <p:cNvSpPr txBox="1"/>
          <p:nvPr/>
        </p:nvSpPr>
        <p:spPr>
          <a:xfrm>
            <a:off x="2997200" y="741680"/>
            <a:ext cx="931665"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3a. 71</a:t>
            </a:r>
            <a:endParaRPr lang="en-GB" sz="2000" b="1" baseline="-25000" dirty="0">
              <a:solidFill>
                <a:schemeClr val="accent1"/>
              </a:solidFill>
              <a:latin typeface="Century Gothic" panose="020B0502020202020204" pitchFamily="34" charset="0"/>
            </a:endParaRPr>
          </a:p>
        </p:txBody>
      </p:sp>
      <p:sp>
        <p:nvSpPr>
          <p:cNvPr id="20" name="TextBox 19">
            <a:extLst>
              <a:ext uri="{FF2B5EF4-FFF2-40B4-BE49-F238E27FC236}">
                <a16:creationId xmlns:a16="http://schemas.microsoft.com/office/drawing/2014/main" id="{824C8220-EB8F-0DCC-459C-2090FB4B1D2D}"/>
              </a:ext>
            </a:extLst>
          </p:cNvPr>
          <p:cNvSpPr txBox="1"/>
          <p:nvPr/>
        </p:nvSpPr>
        <p:spPr>
          <a:xfrm>
            <a:off x="2997200" y="1097280"/>
            <a:ext cx="787395"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3b. 2</a:t>
            </a:r>
            <a:endParaRPr lang="en-GB" sz="2000" b="1" baseline="-25000" dirty="0">
              <a:solidFill>
                <a:schemeClr val="accent1"/>
              </a:solidFill>
              <a:latin typeface="Century Gothic" panose="020B0502020202020204" pitchFamily="34" charset="0"/>
            </a:endParaRPr>
          </a:p>
        </p:txBody>
      </p:sp>
      <p:sp>
        <p:nvSpPr>
          <p:cNvPr id="21" name="TextBox 20">
            <a:extLst>
              <a:ext uri="{FF2B5EF4-FFF2-40B4-BE49-F238E27FC236}">
                <a16:creationId xmlns:a16="http://schemas.microsoft.com/office/drawing/2014/main" id="{E36C7767-0443-1A55-47D6-D0F1C68684AE}"/>
              </a:ext>
            </a:extLst>
          </p:cNvPr>
          <p:cNvSpPr txBox="1"/>
          <p:nvPr/>
        </p:nvSpPr>
        <p:spPr>
          <a:xfrm>
            <a:off x="2987040" y="1452880"/>
            <a:ext cx="925253"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3c. 18</a:t>
            </a:r>
            <a:endParaRPr lang="en-GB" sz="2000" b="1" baseline="-25000" dirty="0">
              <a:solidFill>
                <a:schemeClr val="accent1"/>
              </a:solidFill>
              <a:latin typeface="Century Gothic" panose="020B0502020202020204" pitchFamily="34" charset="0"/>
            </a:endParaRPr>
          </a:p>
        </p:txBody>
      </p:sp>
      <p:sp>
        <p:nvSpPr>
          <p:cNvPr id="22" name="TextBox 21">
            <a:extLst>
              <a:ext uri="{FF2B5EF4-FFF2-40B4-BE49-F238E27FC236}">
                <a16:creationId xmlns:a16="http://schemas.microsoft.com/office/drawing/2014/main" id="{9BB72291-BDD6-8AF5-8E08-3A88AA2D3EC3}"/>
              </a:ext>
            </a:extLst>
          </p:cNvPr>
          <p:cNvSpPr txBox="1"/>
          <p:nvPr/>
        </p:nvSpPr>
        <p:spPr>
          <a:xfrm>
            <a:off x="2987040" y="2174240"/>
            <a:ext cx="1141659"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3e. 36.5</a:t>
            </a:r>
            <a:endParaRPr lang="en-GB" sz="2000" b="1" baseline="-25000" dirty="0">
              <a:solidFill>
                <a:schemeClr val="accent1"/>
              </a:solidFill>
              <a:latin typeface="Century Gothic" panose="020B0502020202020204" pitchFamily="34" charset="0"/>
            </a:endParaRPr>
          </a:p>
        </p:txBody>
      </p:sp>
      <p:sp>
        <p:nvSpPr>
          <p:cNvPr id="23" name="TextBox 22">
            <a:extLst>
              <a:ext uri="{FF2B5EF4-FFF2-40B4-BE49-F238E27FC236}">
                <a16:creationId xmlns:a16="http://schemas.microsoft.com/office/drawing/2014/main" id="{A1D5F130-9BE5-5C04-36EB-C28B30CCC411}"/>
              </a:ext>
            </a:extLst>
          </p:cNvPr>
          <p:cNvSpPr txBox="1"/>
          <p:nvPr/>
        </p:nvSpPr>
        <p:spPr>
          <a:xfrm>
            <a:off x="2976880" y="1788160"/>
            <a:ext cx="931665"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3d. 44</a:t>
            </a:r>
            <a:endParaRPr lang="en-GB" sz="2000" b="1" baseline="-25000" dirty="0">
              <a:solidFill>
                <a:schemeClr val="accent1"/>
              </a:solidFill>
              <a:latin typeface="Century Gothic" panose="020B0502020202020204" pitchFamily="34" charset="0"/>
            </a:endParaRPr>
          </a:p>
        </p:txBody>
      </p:sp>
      <p:sp>
        <p:nvSpPr>
          <p:cNvPr id="24" name="TextBox 23">
            <a:extLst>
              <a:ext uri="{FF2B5EF4-FFF2-40B4-BE49-F238E27FC236}">
                <a16:creationId xmlns:a16="http://schemas.microsoft.com/office/drawing/2014/main" id="{6A5FA03A-3EC9-6129-B4E1-EBCBE58D033E}"/>
              </a:ext>
            </a:extLst>
          </p:cNvPr>
          <p:cNvSpPr txBox="1"/>
          <p:nvPr/>
        </p:nvSpPr>
        <p:spPr>
          <a:xfrm>
            <a:off x="2987040" y="2519680"/>
            <a:ext cx="1194558"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3f. 159.5</a:t>
            </a:r>
            <a:endParaRPr lang="en-GB" sz="2000" b="1" baseline="-25000" dirty="0">
              <a:solidFill>
                <a:schemeClr val="accent1"/>
              </a:solidFill>
              <a:latin typeface="Century Gothic" panose="020B0502020202020204" pitchFamily="34" charset="0"/>
            </a:endParaRPr>
          </a:p>
        </p:txBody>
      </p:sp>
      <p:sp>
        <p:nvSpPr>
          <p:cNvPr id="25" name="TextBox 24">
            <a:extLst>
              <a:ext uri="{FF2B5EF4-FFF2-40B4-BE49-F238E27FC236}">
                <a16:creationId xmlns:a16="http://schemas.microsoft.com/office/drawing/2014/main" id="{D6BA1130-A75C-D2A0-D91E-08769690ECC1}"/>
              </a:ext>
            </a:extLst>
          </p:cNvPr>
          <p:cNvSpPr txBox="1"/>
          <p:nvPr/>
        </p:nvSpPr>
        <p:spPr>
          <a:xfrm>
            <a:off x="2987040" y="2844800"/>
            <a:ext cx="85953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3g.40</a:t>
            </a:r>
            <a:endParaRPr lang="en-GB" sz="2000" b="1" baseline="-25000" dirty="0">
              <a:solidFill>
                <a:schemeClr val="accent1"/>
              </a:solidFill>
              <a:latin typeface="Century Gothic" panose="020B0502020202020204" pitchFamily="34" charset="0"/>
            </a:endParaRPr>
          </a:p>
        </p:txBody>
      </p:sp>
      <p:sp>
        <p:nvSpPr>
          <p:cNvPr id="26" name="TextBox 25">
            <a:extLst>
              <a:ext uri="{FF2B5EF4-FFF2-40B4-BE49-F238E27FC236}">
                <a16:creationId xmlns:a16="http://schemas.microsoft.com/office/drawing/2014/main" id="{1106CFFA-ED80-2C79-8AA4-FB4B62412092}"/>
              </a:ext>
            </a:extLst>
          </p:cNvPr>
          <p:cNvSpPr txBox="1"/>
          <p:nvPr/>
        </p:nvSpPr>
        <p:spPr>
          <a:xfrm>
            <a:off x="2997200" y="3227010"/>
            <a:ext cx="1059906"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3h. 102</a:t>
            </a:r>
            <a:endParaRPr lang="en-GB" sz="2000" b="1" baseline="-25000" dirty="0">
              <a:solidFill>
                <a:schemeClr val="accent1"/>
              </a:solidFill>
              <a:latin typeface="Century Gothic" panose="020B0502020202020204" pitchFamily="34" charset="0"/>
            </a:endParaRPr>
          </a:p>
        </p:txBody>
      </p:sp>
      <p:sp>
        <p:nvSpPr>
          <p:cNvPr id="27" name="TextBox 26">
            <a:extLst>
              <a:ext uri="{FF2B5EF4-FFF2-40B4-BE49-F238E27FC236}">
                <a16:creationId xmlns:a16="http://schemas.microsoft.com/office/drawing/2014/main" id="{E7D72F49-C790-8D9F-3A30-F25F249990B0}"/>
              </a:ext>
            </a:extLst>
          </p:cNvPr>
          <p:cNvSpPr txBox="1"/>
          <p:nvPr/>
        </p:nvSpPr>
        <p:spPr>
          <a:xfrm>
            <a:off x="2997200" y="3613090"/>
            <a:ext cx="750526"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3i.99</a:t>
            </a:r>
            <a:endParaRPr lang="en-GB" sz="2000" b="1" baseline="-25000" dirty="0">
              <a:solidFill>
                <a:schemeClr val="accent1"/>
              </a:solidFill>
              <a:latin typeface="Century Gothic" panose="020B0502020202020204" pitchFamily="34" charset="0"/>
            </a:endParaRPr>
          </a:p>
        </p:txBody>
      </p:sp>
      <p:sp>
        <p:nvSpPr>
          <p:cNvPr id="28" name="TextBox 27">
            <a:extLst>
              <a:ext uri="{FF2B5EF4-FFF2-40B4-BE49-F238E27FC236}">
                <a16:creationId xmlns:a16="http://schemas.microsoft.com/office/drawing/2014/main" id="{A1CEC81E-67C5-0E0D-73D3-6B84142E6FCE}"/>
              </a:ext>
            </a:extLst>
          </p:cNvPr>
          <p:cNvSpPr txBox="1"/>
          <p:nvPr/>
        </p:nvSpPr>
        <p:spPr>
          <a:xfrm>
            <a:off x="3007360" y="3999170"/>
            <a:ext cx="973343"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3j. 148</a:t>
            </a:r>
            <a:endParaRPr lang="en-GB" sz="2000" b="1" baseline="-25000" dirty="0">
              <a:solidFill>
                <a:schemeClr val="accent1"/>
              </a:solidFill>
              <a:latin typeface="Century Gothic" panose="020B0502020202020204" pitchFamily="34" charset="0"/>
            </a:endParaRPr>
          </a:p>
        </p:txBody>
      </p:sp>
      <p:sp>
        <p:nvSpPr>
          <p:cNvPr id="29" name="TextBox 28">
            <a:extLst>
              <a:ext uri="{FF2B5EF4-FFF2-40B4-BE49-F238E27FC236}">
                <a16:creationId xmlns:a16="http://schemas.microsoft.com/office/drawing/2014/main" id="{41976AE0-D2E1-CD6B-A521-8BEC5ADE4649}"/>
              </a:ext>
            </a:extLst>
          </p:cNvPr>
          <p:cNvSpPr txBox="1"/>
          <p:nvPr/>
        </p:nvSpPr>
        <p:spPr>
          <a:xfrm>
            <a:off x="3017520" y="4385250"/>
            <a:ext cx="98296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3k.162</a:t>
            </a:r>
            <a:endParaRPr lang="en-GB" sz="2000" b="1" baseline="-25000" dirty="0">
              <a:solidFill>
                <a:schemeClr val="accent1"/>
              </a:solidFill>
              <a:latin typeface="Century Gothic" panose="020B0502020202020204" pitchFamily="34" charset="0"/>
            </a:endParaRPr>
          </a:p>
        </p:txBody>
      </p:sp>
      <p:sp>
        <p:nvSpPr>
          <p:cNvPr id="30" name="TextBox 29">
            <a:extLst>
              <a:ext uri="{FF2B5EF4-FFF2-40B4-BE49-F238E27FC236}">
                <a16:creationId xmlns:a16="http://schemas.microsoft.com/office/drawing/2014/main" id="{E736759E-A8E6-9A51-B9C3-CC79AAAABC02}"/>
              </a:ext>
            </a:extLst>
          </p:cNvPr>
          <p:cNvSpPr txBox="1"/>
          <p:nvPr/>
        </p:nvSpPr>
        <p:spPr>
          <a:xfrm>
            <a:off x="3027680" y="4771330"/>
            <a:ext cx="981359"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a:t>
            </a:r>
            <a:r>
              <a:rPr lang="en-GB" sz="2000" b="1" dirty="0">
                <a:solidFill>
                  <a:schemeClr val="accent1"/>
                </a:solidFill>
                <a:latin typeface="PT Sans" panose="020B0503020203020204" pitchFamily="34" charset="77"/>
              </a:rPr>
              <a:t>l</a:t>
            </a:r>
            <a:r>
              <a:rPr lang="en-GB" sz="2000" b="1" dirty="0">
                <a:solidFill>
                  <a:schemeClr val="accent1"/>
                </a:solidFill>
                <a:latin typeface="Century Gothic" panose="020B0502020202020204" pitchFamily="34" charset="0"/>
              </a:rPr>
              <a:t>. 132</a:t>
            </a:r>
            <a:endParaRPr lang="en-GB" sz="2000" b="1" baseline="-25000" dirty="0">
              <a:solidFill>
                <a:schemeClr val="accent1"/>
              </a:solidFill>
              <a:latin typeface="Century Gothic" panose="020B0502020202020204" pitchFamily="34" charset="0"/>
            </a:endParaRPr>
          </a:p>
        </p:txBody>
      </p:sp>
      <p:sp>
        <p:nvSpPr>
          <p:cNvPr id="43" name="TextBox 42">
            <a:extLst>
              <a:ext uri="{FF2B5EF4-FFF2-40B4-BE49-F238E27FC236}">
                <a16:creationId xmlns:a16="http://schemas.microsoft.com/office/drawing/2014/main" id="{21EF34BE-858E-942B-BA4F-327750C3C6A9}"/>
              </a:ext>
            </a:extLst>
          </p:cNvPr>
          <p:cNvSpPr txBox="1"/>
          <p:nvPr/>
        </p:nvSpPr>
        <p:spPr>
          <a:xfrm>
            <a:off x="5130800" y="758130"/>
            <a:ext cx="2954655" cy="1015663"/>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4. </a:t>
            </a:r>
          </a:p>
          <a:p>
            <a:r>
              <a:rPr lang="en-GB" sz="2000" b="1" dirty="0">
                <a:solidFill>
                  <a:schemeClr val="accent1"/>
                </a:solidFill>
                <a:latin typeface="Century Gothic" panose="020B0502020202020204" pitchFamily="34" charset="0"/>
              </a:rPr>
              <a:t>29 + 159.5 = 120 + 63.5</a:t>
            </a:r>
          </a:p>
          <a:p>
            <a:r>
              <a:rPr lang="en-GB" sz="2000" b="1" dirty="0">
                <a:solidFill>
                  <a:schemeClr val="accent1"/>
                </a:solidFill>
                <a:latin typeface="Century Gothic" panose="020B0502020202020204" pitchFamily="34" charset="0"/>
              </a:rPr>
              <a:t>Both sides = 183.5</a:t>
            </a:r>
          </a:p>
        </p:txBody>
      </p:sp>
      <p:sp>
        <p:nvSpPr>
          <p:cNvPr id="44" name="TextBox 43">
            <a:extLst>
              <a:ext uri="{FF2B5EF4-FFF2-40B4-BE49-F238E27FC236}">
                <a16:creationId xmlns:a16="http://schemas.microsoft.com/office/drawing/2014/main" id="{25DBCB5D-E71A-42B5-DDD9-1421DDFEFF47}"/>
              </a:ext>
            </a:extLst>
          </p:cNvPr>
          <p:cNvSpPr txBox="1"/>
          <p:nvPr/>
        </p:nvSpPr>
        <p:spPr>
          <a:xfrm>
            <a:off x="5171440" y="2170370"/>
            <a:ext cx="2831224" cy="1631216"/>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5. </a:t>
            </a:r>
          </a:p>
          <a:p>
            <a:r>
              <a:rPr lang="en-GB" sz="2000" b="1" dirty="0">
                <a:solidFill>
                  <a:schemeClr val="accent1"/>
                </a:solidFill>
                <a:latin typeface="Century Gothic" panose="020B0502020202020204" pitchFamily="34" charset="0"/>
              </a:rPr>
              <a:t>A</a:t>
            </a:r>
            <a:r>
              <a:rPr lang="en-GB" sz="2000" b="1" baseline="-25000" dirty="0">
                <a:solidFill>
                  <a:schemeClr val="accent1"/>
                </a:solidFill>
                <a:latin typeface="Century Gothic" panose="020B0502020202020204" pitchFamily="34" charset="0"/>
              </a:rPr>
              <a:t>r </a:t>
            </a:r>
            <a:r>
              <a:rPr lang="en-GB" sz="2000" b="1" dirty="0">
                <a:solidFill>
                  <a:schemeClr val="accent1"/>
                </a:solidFill>
                <a:latin typeface="Century Gothic" panose="020B0502020202020204" pitchFamily="34" charset="0"/>
              </a:rPr>
              <a:t>of M + Mr of O = 40</a:t>
            </a:r>
          </a:p>
          <a:p>
            <a:r>
              <a:rPr lang="en-GB" sz="2000" b="1" dirty="0">
                <a:solidFill>
                  <a:schemeClr val="accent1"/>
                </a:solidFill>
                <a:latin typeface="Century Gothic" panose="020B0502020202020204" pitchFamily="34" charset="0"/>
              </a:rPr>
              <a:t>A</a:t>
            </a:r>
            <a:r>
              <a:rPr lang="en-GB" sz="2000" b="1" baseline="-25000" dirty="0">
                <a:solidFill>
                  <a:schemeClr val="accent1"/>
                </a:solidFill>
                <a:latin typeface="Century Gothic" panose="020B0502020202020204" pitchFamily="34" charset="0"/>
              </a:rPr>
              <a:t>r </a:t>
            </a:r>
            <a:r>
              <a:rPr lang="en-GB" sz="2000" b="1" dirty="0">
                <a:solidFill>
                  <a:schemeClr val="accent1"/>
                </a:solidFill>
                <a:latin typeface="Century Gothic" panose="020B0502020202020204" pitchFamily="34" charset="0"/>
              </a:rPr>
              <a:t>of M + 16 = 40</a:t>
            </a:r>
          </a:p>
          <a:p>
            <a:r>
              <a:rPr lang="en-GB" sz="2000" b="1" dirty="0">
                <a:solidFill>
                  <a:schemeClr val="accent1"/>
                </a:solidFill>
                <a:latin typeface="Century Gothic" panose="020B0502020202020204" pitchFamily="34" charset="0"/>
              </a:rPr>
              <a:t>A</a:t>
            </a:r>
            <a:r>
              <a:rPr lang="en-GB" sz="2000" b="1" baseline="-25000" dirty="0">
                <a:solidFill>
                  <a:schemeClr val="accent1"/>
                </a:solidFill>
                <a:latin typeface="Century Gothic" panose="020B0502020202020204" pitchFamily="34" charset="0"/>
              </a:rPr>
              <a:t>r</a:t>
            </a:r>
            <a:r>
              <a:rPr lang="en-GB" sz="2000" b="1" dirty="0">
                <a:solidFill>
                  <a:schemeClr val="accent1"/>
                </a:solidFill>
                <a:latin typeface="Century Gothic" panose="020B0502020202020204" pitchFamily="34" charset="0"/>
              </a:rPr>
              <a:t> of M = 24</a:t>
            </a:r>
          </a:p>
          <a:p>
            <a:r>
              <a:rPr lang="en-GB" sz="2000" b="1" dirty="0">
                <a:solidFill>
                  <a:schemeClr val="accent1"/>
                </a:solidFill>
                <a:latin typeface="Century Gothic" panose="020B0502020202020204" pitchFamily="34" charset="0"/>
              </a:rPr>
              <a:t>M = Magnesium</a:t>
            </a:r>
          </a:p>
        </p:txBody>
      </p:sp>
    </p:spTree>
    <p:extLst>
      <p:ext uri="{BB962C8B-B14F-4D97-AF65-F5344CB8AC3E}">
        <p14:creationId xmlns:p14="http://schemas.microsoft.com/office/powerpoint/2010/main" val="4159499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2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2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29"/>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3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3"/>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43"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3" name="Picture 2" descr="Text, letter&#10;&#10;Description automatically generated">
            <a:extLst>
              <a:ext uri="{FF2B5EF4-FFF2-40B4-BE49-F238E27FC236}">
                <a16:creationId xmlns:a16="http://schemas.microsoft.com/office/drawing/2014/main" id="{AA8DBA8D-7330-56FF-056D-FB198C1B9CE8}"/>
              </a:ext>
            </a:extLst>
          </p:cNvPr>
          <p:cNvPicPr>
            <a:picLocks noChangeAspect="1"/>
          </p:cNvPicPr>
          <p:nvPr/>
        </p:nvPicPr>
        <p:blipFill>
          <a:blip r:embed="rId3"/>
          <a:stretch>
            <a:fillRect/>
          </a:stretch>
        </p:blipFill>
        <p:spPr>
          <a:xfrm>
            <a:off x="6268923" y="285750"/>
            <a:ext cx="4854804" cy="6858000"/>
          </a:xfrm>
          <a:prstGeom prst="rect">
            <a:avLst/>
          </a:prstGeom>
          <a:ln>
            <a:solidFill>
              <a:schemeClr val="tx1"/>
            </a:solidFill>
          </a:ln>
        </p:spPr>
      </p:pic>
    </p:spTree>
    <p:extLst>
      <p:ext uri="{BB962C8B-B14F-4D97-AF65-F5344CB8AC3E}">
        <p14:creationId xmlns:p14="http://schemas.microsoft.com/office/powerpoint/2010/main" val="147513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5975-F962-C9C5-4C9C-ACF03290C49F}"/>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1C3C1240-88F4-F805-37BC-C8607D12B52B}"/>
              </a:ext>
            </a:extLst>
          </p:cNvPr>
          <p:cNvSpPr txBox="1"/>
          <p:nvPr/>
        </p:nvSpPr>
        <p:spPr>
          <a:xfrm>
            <a:off x="487680" y="843280"/>
            <a:ext cx="98296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1. 75%</a:t>
            </a:r>
            <a:endParaRPr lang="en-GB" sz="20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ADF615AA-7E2F-281E-FEE5-E2C89CAB8C8B}"/>
              </a:ext>
            </a:extLst>
          </p:cNvPr>
          <p:cNvSpPr txBox="1"/>
          <p:nvPr/>
        </p:nvSpPr>
        <p:spPr>
          <a:xfrm>
            <a:off x="487680" y="1198880"/>
            <a:ext cx="1055097"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2. 2.7%</a:t>
            </a:r>
            <a:endParaRPr lang="en-GB" sz="20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309B5C9A-921E-FF0C-A7D1-C7450AF2F95E}"/>
              </a:ext>
            </a:extLst>
          </p:cNvPr>
          <p:cNvSpPr txBox="1"/>
          <p:nvPr/>
        </p:nvSpPr>
        <p:spPr>
          <a:xfrm>
            <a:off x="477520" y="1554480"/>
            <a:ext cx="1199367"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3. 39.3%</a:t>
            </a:r>
            <a:endParaRPr lang="en-GB" sz="20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D9E0E7AE-A8EF-4255-C303-9887137FEC73}"/>
              </a:ext>
            </a:extLst>
          </p:cNvPr>
          <p:cNvSpPr txBox="1"/>
          <p:nvPr/>
        </p:nvSpPr>
        <p:spPr>
          <a:xfrm>
            <a:off x="477520" y="2275840"/>
            <a:ext cx="1199367"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5. 57.1%</a:t>
            </a:r>
            <a:endParaRPr lang="en-GB" sz="20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D53605BA-8589-CE1D-BFCB-34B611CC2D3B}"/>
              </a:ext>
            </a:extLst>
          </p:cNvPr>
          <p:cNvSpPr txBox="1"/>
          <p:nvPr/>
        </p:nvSpPr>
        <p:spPr>
          <a:xfrm>
            <a:off x="467360" y="1889760"/>
            <a:ext cx="1199367"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4. 27.3%</a:t>
            </a:r>
            <a:endParaRPr lang="en-GB" sz="2000" b="1" baseline="-25000"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460322FE-1435-055B-1878-4B1F65409F92}"/>
              </a:ext>
            </a:extLst>
          </p:cNvPr>
          <p:cNvSpPr txBox="1"/>
          <p:nvPr/>
        </p:nvSpPr>
        <p:spPr>
          <a:xfrm>
            <a:off x="477520" y="2621280"/>
            <a:ext cx="1199367"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6. 29.1%</a:t>
            </a:r>
            <a:endParaRPr lang="en-GB" sz="2000" b="1" baseline="-25000" dirty="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4E3844FE-EE29-501B-A8A9-961BB905637B}"/>
              </a:ext>
            </a:extLst>
          </p:cNvPr>
          <p:cNvSpPr txBox="1"/>
          <p:nvPr/>
        </p:nvSpPr>
        <p:spPr>
          <a:xfrm>
            <a:off x="477520" y="2946400"/>
            <a:ext cx="1055097"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7. 4.1%</a:t>
            </a:r>
            <a:endParaRPr lang="en-GB" sz="2000" b="1" baseline="-250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C30EDB51-1E4E-45BC-181C-D143292DBC4A}"/>
              </a:ext>
            </a:extLst>
          </p:cNvPr>
          <p:cNvSpPr txBox="1"/>
          <p:nvPr/>
        </p:nvSpPr>
        <p:spPr>
          <a:xfrm>
            <a:off x="487680" y="3328610"/>
            <a:ext cx="2339102"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8. Oxygen, 66.7%</a:t>
            </a:r>
            <a:endParaRPr lang="en-GB" sz="2000" b="1" baseline="-25000" dirty="0">
              <a:solidFill>
                <a:schemeClr val="accent1"/>
              </a:solidFill>
              <a:latin typeface="Century Gothic" panose="020B0502020202020204" pitchFamily="34" charset="0"/>
            </a:endParaRPr>
          </a:p>
        </p:txBody>
      </p:sp>
      <p:sp>
        <p:nvSpPr>
          <p:cNvPr id="11" name="TextBox 10">
            <a:extLst>
              <a:ext uri="{FF2B5EF4-FFF2-40B4-BE49-F238E27FC236}">
                <a16:creationId xmlns:a16="http://schemas.microsoft.com/office/drawing/2014/main" id="{FC43BC3B-08D9-9FAE-61CE-BCDB4F81C0FD}"/>
              </a:ext>
            </a:extLst>
          </p:cNvPr>
          <p:cNvSpPr txBox="1"/>
          <p:nvPr/>
        </p:nvSpPr>
        <p:spPr>
          <a:xfrm>
            <a:off x="487680" y="3714690"/>
            <a:ext cx="98296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9. 12%</a:t>
            </a:r>
            <a:endParaRPr lang="en-GB" sz="2000" b="1" baseline="-25000" dirty="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35363A1D-E58A-9DEE-DD39-9493DEAC760F}"/>
              </a:ext>
            </a:extLst>
          </p:cNvPr>
          <p:cNvSpPr txBox="1"/>
          <p:nvPr/>
        </p:nvSpPr>
        <p:spPr>
          <a:xfrm>
            <a:off x="497840" y="4100770"/>
            <a:ext cx="1343638"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10. 40.5%</a:t>
            </a:r>
            <a:endParaRPr lang="en-GB" sz="2000" b="1" baseline="-25000" dirty="0">
              <a:solidFill>
                <a:schemeClr val="accent1"/>
              </a:solidFill>
              <a:latin typeface="Century Gothic" panose="020B0502020202020204" pitchFamily="34" charset="0"/>
            </a:endParaRPr>
          </a:p>
        </p:txBody>
      </p:sp>
      <p:sp>
        <p:nvSpPr>
          <p:cNvPr id="13" name="TextBox 12">
            <a:extLst>
              <a:ext uri="{FF2B5EF4-FFF2-40B4-BE49-F238E27FC236}">
                <a16:creationId xmlns:a16="http://schemas.microsoft.com/office/drawing/2014/main" id="{53900720-CD7D-E2F3-A575-859B42919EEC}"/>
              </a:ext>
            </a:extLst>
          </p:cNvPr>
          <p:cNvSpPr txBox="1"/>
          <p:nvPr/>
        </p:nvSpPr>
        <p:spPr>
          <a:xfrm>
            <a:off x="508000" y="4486850"/>
            <a:ext cx="1343638"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11. 11.1%</a:t>
            </a:r>
            <a:endParaRPr lang="en-GB" sz="2000" b="1" baseline="-25000" dirty="0">
              <a:solidFill>
                <a:schemeClr val="accent1"/>
              </a:solidFill>
              <a:latin typeface="Century Gothic" panose="020B0502020202020204" pitchFamily="34" charset="0"/>
            </a:endParaRPr>
          </a:p>
        </p:txBody>
      </p:sp>
      <p:sp>
        <p:nvSpPr>
          <p:cNvPr id="14" name="TextBox 13">
            <a:extLst>
              <a:ext uri="{FF2B5EF4-FFF2-40B4-BE49-F238E27FC236}">
                <a16:creationId xmlns:a16="http://schemas.microsoft.com/office/drawing/2014/main" id="{AA24C18D-3E16-A055-335E-90BDF2DFCBA5}"/>
              </a:ext>
            </a:extLst>
          </p:cNvPr>
          <p:cNvSpPr txBox="1"/>
          <p:nvPr/>
        </p:nvSpPr>
        <p:spPr>
          <a:xfrm>
            <a:off x="518160" y="4872930"/>
            <a:ext cx="1233030"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12. MgO</a:t>
            </a:r>
            <a:endParaRPr lang="en-GB" sz="20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41139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681753"/>
            <a:ext cx="11004300" cy="1938992"/>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Choose the correct definition of relative formula mass.</a:t>
            </a:r>
          </a:p>
          <a:p>
            <a:pPr marL="342900" indent="-342900">
              <a:buFont typeface="Wingdings" pitchFamily="2" charset="2"/>
              <a:buChar char="q"/>
            </a:pPr>
            <a:r>
              <a:rPr lang="en-GB" sz="2400" dirty="0">
                <a:latin typeface="Century Gothic" panose="020B0502020202020204" pitchFamily="34" charset="0"/>
              </a:rPr>
              <a:t>A. The average mass of atoms of an element compared to the mass of Carbon-12 </a:t>
            </a:r>
          </a:p>
          <a:p>
            <a:pPr marL="342900" indent="-342900">
              <a:buFont typeface="Wingdings" pitchFamily="2" charset="2"/>
              <a:buChar char="q"/>
            </a:pPr>
            <a:r>
              <a:rPr lang="en-GB" sz="2400" dirty="0">
                <a:latin typeface="Century Gothic" panose="020B0502020202020204" pitchFamily="34" charset="0"/>
              </a:rPr>
              <a:t>B. The sum of relative atomic masses in a compound</a:t>
            </a:r>
            <a:endParaRPr lang="en-GB" sz="2400" dirty="0">
              <a:latin typeface="Century Gothic" panose="020B0502020202020204" pitchFamily="34" charset="0"/>
              <a:sym typeface="Wingdings" panose="05000000000000000000" pitchFamily="2" charset="2"/>
            </a:endParaRPr>
          </a:p>
          <a:p>
            <a:pPr marL="342900" indent="-342900">
              <a:buFont typeface="Wingdings" pitchFamily="2" charset="2"/>
              <a:buChar char="q"/>
            </a:pPr>
            <a:r>
              <a:rPr lang="en-GB" sz="2400" dirty="0">
                <a:latin typeface="Century Gothic" panose="020B0502020202020204" pitchFamily="34" charset="0"/>
              </a:rPr>
              <a:t>C. The percentage of a compound is made of a particular element</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0" y="2762126"/>
            <a:ext cx="10620000" cy="1938992"/>
          </a:xfrm>
          <a:prstGeom prst="rect">
            <a:avLst/>
          </a:prstGeom>
          <a:noFill/>
        </p:spPr>
        <p:txBody>
          <a:bodyPr wrap="square" rtlCol="0">
            <a:spAutoFit/>
          </a:bodyPr>
          <a:lstStyle/>
          <a:p>
            <a:r>
              <a:rPr lang="en-GB" sz="2400" dirty="0">
                <a:latin typeface="Century Gothic" panose="020B0502020202020204" pitchFamily="34" charset="0"/>
              </a:rPr>
              <a:t>2. Calculate the relative formula mass of carbon dioxide (CO</a:t>
            </a:r>
            <a:r>
              <a:rPr lang="en-GB" sz="2400" baseline="-25000" dirty="0">
                <a:latin typeface="Century Gothic" panose="020B0502020202020204" pitchFamily="34" charset="0"/>
              </a:rPr>
              <a:t>2</a:t>
            </a:r>
            <a:r>
              <a:rPr lang="en-GB" sz="2400" dirty="0">
                <a:latin typeface="Century Gothic" panose="020B0502020202020204" pitchFamily="34" charset="0"/>
              </a:rPr>
              <a:t>). </a:t>
            </a:r>
          </a:p>
          <a:p>
            <a:r>
              <a:rPr lang="en-GB" sz="2400" dirty="0">
                <a:latin typeface="Century Gothic" panose="020B0502020202020204" pitchFamily="34" charset="0"/>
              </a:rPr>
              <a:t>C = 12, O = 16</a:t>
            </a:r>
          </a:p>
          <a:p>
            <a:pPr marL="342900" indent="-342900">
              <a:buFont typeface="Wingdings" pitchFamily="2" charset="2"/>
              <a:buChar char="q"/>
            </a:pPr>
            <a:r>
              <a:rPr lang="en-GB" sz="2400" dirty="0">
                <a:latin typeface="Century Gothic" panose="020B0502020202020204" pitchFamily="34" charset="0"/>
              </a:rPr>
              <a:t>A. 28</a:t>
            </a:r>
          </a:p>
          <a:p>
            <a:pPr marL="342900" indent="-342900">
              <a:buFont typeface="Wingdings" pitchFamily="2" charset="2"/>
              <a:buChar char="q"/>
            </a:pPr>
            <a:r>
              <a:rPr lang="en-GB" sz="2400" dirty="0">
                <a:latin typeface="Century Gothic" panose="020B0502020202020204" pitchFamily="34" charset="0"/>
              </a:rPr>
              <a:t>B. 44</a:t>
            </a:r>
          </a:p>
          <a:p>
            <a:pPr marL="342900" indent="-342900">
              <a:buFont typeface="Wingdings" pitchFamily="2" charset="2"/>
              <a:buChar char="q"/>
            </a:pPr>
            <a:r>
              <a:rPr lang="en-GB" sz="2400" dirty="0">
                <a:latin typeface="Century Gothic" panose="020B0502020202020204" pitchFamily="34" charset="0"/>
              </a:rPr>
              <a:t>C. 56</a:t>
            </a:r>
          </a:p>
        </p:txBody>
      </p:sp>
      <p:sp>
        <p:nvSpPr>
          <p:cNvPr id="5" name="TextBox 4">
            <a:extLst>
              <a:ext uri="{FF2B5EF4-FFF2-40B4-BE49-F238E27FC236}">
                <a16:creationId xmlns:a16="http://schemas.microsoft.com/office/drawing/2014/main" id="{FA56AB9A-831D-8048-BB27-E49EAE012180}"/>
              </a:ext>
            </a:extLst>
          </p:cNvPr>
          <p:cNvSpPr txBox="1"/>
          <p:nvPr/>
        </p:nvSpPr>
        <p:spPr>
          <a:xfrm>
            <a:off x="511424" y="4995599"/>
            <a:ext cx="10833853" cy="1569660"/>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Calculate the percentage by mass of oxygen in carbon dioxide.</a:t>
            </a:r>
          </a:p>
          <a:p>
            <a:pPr marL="342900" indent="-342900">
              <a:buFont typeface="Wingdings" pitchFamily="2" charset="2"/>
              <a:buChar char="q"/>
            </a:pPr>
            <a:r>
              <a:rPr lang="en-GB" sz="2400" dirty="0">
                <a:latin typeface="Century Gothic" panose="020B0502020202020204" pitchFamily="34" charset="0"/>
              </a:rPr>
              <a:t>A. 27.27%</a:t>
            </a:r>
          </a:p>
          <a:p>
            <a:pPr marL="342900" indent="-342900">
              <a:buFont typeface="Wingdings" pitchFamily="2" charset="2"/>
              <a:buChar char="q"/>
            </a:pPr>
            <a:r>
              <a:rPr lang="en-GB" sz="2400" dirty="0">
                <a:latin typeface="Century Gothic" panose="020B0502020202020204" pitchFamily="34" charset="0"/>
              </a:rPr>
              <a:t>B. 36.36%</a:t>
            </a:r>
          </a:p>
          <a:p>
            <a:pPr marL="342900" indent="-342900">
              <a:buFont typeface="Wingdings" pitchFamily="2" charset="2"/>
              <a:buChar char="q"/>
            </a:pPr>
            <a:r>
              <a:rPr lang="en-GB" sz="2400" dirty="0">
                <a:latin typeface="Century Gothic" panose="020B0502020202020204" pitchFamily="34" charset="0"/>
              </a:rPr>
              <a:t>C. 72.72 %</a:t>
            </a:r>
          </a:p>
        </p:txBody>
      </p:sp>
      <p:sp>
        <p:nvSpPr>
          <p:cNvPr id="6" name="TextBox 5">
            <a:extLst>
              <a:ext uri="{FF2B5EF4-FFF2-40B4-BE49-F238E27FC236}">
                <a16:creationId xmlns:a16="http://schemas.microsoft.com/office/drawing/2014/main" id="{414A8B36-6BDF-BE4B-8892-9B947E7C3878}"/>
              </a:ext>
            </a:extLst>
          </p:cNvPr>
          <p:cNvSpPr txBox="1"/>
          <p:nvPr/>
        </p:nvSpPr>
        <p:spPr>
          <a:xfrm>
            <a:off x="468561" y="1563202"/>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40000" y="3653557"/>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497138" y="5903685"/>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969743705"/>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C4.3.1</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1550" cy="58477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 Relative Formula Mass and Percentage by Mass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symbol for nitrogen.</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how many atoms of each different element are present in CaCO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where metals are found on the periodic table.</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the difference between an element and a compound.</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mass number of oxygen.</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65% of 120.</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A sample is made up of 40 g of water and 12 g of sugar. Calculate the percentage of the sample that is sugar.</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Write the chemical symbol for potassium.</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045825" cy="64632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 Relative Formula Mass and Percentage by Mass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The relative atomic mass of an element </a:t>
            </a:r>
            <a:r>
              <a:rPr lang="en-GB" sz="2000" dirty="0">
                <a:solidFill>
                  <a:schemeClr val="dk1"/>
                </a:solidFill>
                <a:latin typeface="Century Gothic"/>
                <a:ea typeface="Century Gothic"/>
                <a:cs typeface="Century Gothic"/>
                <a:sym typeface="Century Gothic"/>
              </a:rPr>
              <a:t>is the average mass of the atoms in the element compared to the mass of carbon-12. This means that relative atomic mass takes into account the mass of different isotopes of an element and how much of each isotope exists. The relative formula mass is the sum of the relative atomic masses of the elements in a compound. This is calculated using the relative atomic mass of each element present and how many of each atom are present in an element or compound. The relative atomic mass is taken from the mass number on the periodic table. The relative atomic mass of hydrogen is 1 and the relative atomic mass of oxygen is 16. Water has the formula H</a:t>
            </a:r>
            <a:r>
              <a:rPr lang="en-GB" sz="2000" baseline="-25000" dirty="0">
                <a:solidFill>
                  <a:schemeClr val="dk1"/>
                </a:solidFill>
                <a:latin typeface="Century Gothic"/>
                <a:ea typeface="Century Gothic"/>
                <a:cs typeface="Century Gothic"/>
                <a:sym typeface="Century Gothic"/>
              </a:rPr>
              <a:t>2</a:t>
            </a:r>
            <a:r>
              <a:rPr lang="en-GB" sz="2000" dirty="0">
                <a:solidFill>
                  <a:schemeClr val="dk1"/>
                </a:solidFill>
                <a:latin typeface="Century Gothic"/>
                <a:ea typeface="Century Gothic"/>
                <a:cs typeface="Century Gothic"/>
                <a:sym typeface="Century Gothic"/>
              </a:rPr>
              <a:t>O, so its relative formula mass is 18 because it has two hydrogen atoms and one oxygen atom. </a:t>
            </a: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Define relative atomic mass.</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what is meant by isotopes.</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Define relative formula mass. </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the relative formula mass of water.</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where this number comes from. </a:t>
            </a: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C4.3.1</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480903" y="2259360"/>
            <a:ext cx="7139830" cy="430800"/>
          </a:xfrm>
        </p:spPr>
        <p:txBody>
          <a:bodyPr/>
          <a:lstStyle/>
          <a:p>
            <a:r>
              <a:rPr lang="en-US" sz="3600" dirty="0">
                <a:latin typeface="Century Gothic" panose="020B0502020202020204" pitchFamily="34" charset="0"/>
              </a:rPr>
              <a:t>Prior Knowledge Review</a:t>
            </a:r>
          </a:p>
          <a:p>
            <a:r>
              <a:rPr lang="en-US" sz="3600" dirty="0">
                <a:latin typeface="Century Gothic" panose="020B0502020202020204" pitchFamily="34" charset="0"/>
              </a:rPr>
              <a:t>Relative Formula Mass and Percentage by Mass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03/12/2024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10662806" cy="2339102"/>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a:t>
            </a:r>
            <a:r>
              <a:rPr lang="en-US" sz="1600" dirty="0">
                <a:solidFill>
                  <a:srgbClr val="000000"/>
                </a:solidFill>
                <a:latin typeface="Century Gothic" panose="020B0502020202020204" pitchFamily="34" charset="0"/>
                <a:cs typeface="Arial"/>
                <a:sym typeface="Arial"/>
              </a:rPr>
              <a:t>Introducing the Mole	</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Mole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PKR: Reactions of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a:t>
            </a:r>
            <a:r>
              <a:rPr kumimoji="0" lang="en-US" sz="1600" b="0" i="0" u="none" strike="noStrike" kern="1200" cap="none" spc="0" normalizeH="0" baseline="0" noProof="0" dirty="0" err="1">
                <a:ln>
                  <a:noFill/>
                </a:ln>
                <a:solidFill>
                  <a:srgbClr val="000000"/>
                </a:solidFill>
                <a:effectLst/>
                <a:uLnTx/>
                <a:uFillTx/>
                <a:latin typeface="Century Gothic" panose="020B0502020202020204" pitchFamily="34" charset="0"/>
                <a:ea typeface="+mn-ea"/>
                <a:cs typeface="Arial"/>
                <a:sym typeface="Arial"/>
              </a:rPr>
              <a:t>Neutralisation</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C4.3.15 </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TIF: Volumes of Gases</a:t>
            </a: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Define relative atomic mass and relative formula mass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relative formula mass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percentage by mass</a:t>
            </a: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percentage by mass</a:t>
            </a:r>
          </a:p>
        </p:txBody>
      </p:sp>
      <p:sp>
        <p:nvSpPr>
          <p:cNvPr id="14" name="Rectangle 13">
            <a:extLst>
              <a:ext uri="{FF2B5EF4-FFF2-40B4-BE49-F238E27FC236}">
                <a16:creationId xmlns:a16="http://schemas.microsoft.com/office/drawing/2014/main" id="{A2C825F2-5973-4048-9A5C-E0A4E794080E}"/>
              </a:ext>
            </a:extLst>
          </p:cNvPr>
          <p:cNvSpPr/>
          <p:nvPr/>
        </p:nvSpPr>
        <p:spPr>
          <a:xfrm>
            <a:off x="5898231" y="4882992"/>
            <a:ext cx="3974432" cy="76057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relative formula mass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38487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relative atomic mass</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dirty="0">
                <a:latin typeface="Century Gothic" panose="020B0502020202020204" pitchFamily="34" charset="0"/>
              </a:rPr>
              <a:t>The Big Idea: Reactions rearrange matter</a:t>
            </a:r>
          </a:p>
        </p:txBody>
      </p:sp>
      <p:pic>
        <p:nvPicPr>
          <p:cNvPr id="2" name="Picture 1">
            <a:extLst>
              <a:ext uri="{FF2B5EF4-FFF2-40B4-BE49-F238E27FC236}">
                <a16:creationId xmlns:a16="http://schemas.microsoft.com/office/drawing/2014/main" id="{186A2197-1275-F3ED-4528-EBC9F2702607}"/>
              </a:ext>
            </a:extLst>
          </p:cNvPr>
          <p:cNvPicPr>
            <a:picLocks noChangeAspect="1"/>
          </p:cNvPicPr>
          <p:nvPr/>
        </p:nvPicPr>
        <p:blipFill>
          <a:blip r:embed="rId3"/>
          <a:stretch>
            <a:fillRect/>
          </a:stretch>
        </p:blipFill>
        <p:spPr>
          <a:xfrm>
            <a:off x="2162653" y="1042015"/>
            <a:ext cx="3880960" cy="5501660"/>
          </a:xfrm>
          <a:prstGeom prst="rect">
            <a:avLst/>
          </a:prstGeom>
          <a:ln>
            <a:solidFill>
              <a:schemeClr val="tx1"/>
            </a:solidFill>
          </a:ln>
        </p:spPr>
      </p:pic>
      <p:pic>
        <p:nvPicPr>
          <p:cNvPr id="6" name="Picture 5" descr="Table, letter&#10;&#10;Description automatically generated">
            <a:extLst>
              <a:ext uri="{FF2B5EF4-FFF2-40B4-BE49-F238E27FC236}">
                <a16:creationId xmlns:a16="http://schemas.microsoft.com/office/drawing/2014/main" id="{D4F32C4B-C7F8-A878-E8AB-AC1E80AD2149}"/>
              </a:ext>
            </a:extLst>
          </p:cNvPr>
          <p:cNvPicPr>
            <a:picLocks noChangeAspect="1"/>
          </p:cNvPicPr>
          <p:nvPr/>
        </p:nvPicPr>
        <p:blipFill>
          <a:blip r:embed="rId4"/>
          <a:stretch>
            <a:fillRect/>
          </a:stretch>
        </p:blipFill>
        <p:spPr>
          <a:xfrm>
            <a:off x="6119087" y="1042987"/>
            <a:ext cx="3905124" cy="5500687"/>
          </a:xfrm>
          <a:prstGeom prst="rect">
            <a:avLst/>
          </a:prstGeom>
          <a:ln>
            <a:solidFill>
              <a:schemeClr val="tx1"/>
            </a:solidFill>
          </a:ln>
        </p:spPr>
      </p:pic>
    </p:spTree>
    <p:extLst>
      <p:ext uri="{BB962C8B-B14F-4D97-AF65-F5344CB8AC3E}">
        <p14:creationId xmlns:p14="http://schemas.microsoft.com/office/powerpoint/2010/main" val="109452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1997" y="159100"/>
            <a:ext cx="8639844" cy="4893647"/>
          </a:xfrm>
          <a:prstGeom prst="rect">
            <a:avLst/>
          </a:prstGeom>
          <a:noFill/>
        </p:spPr>
        <p:txBody>
          <a:bodyPr wrap="square" rtlCol="0">
            <a:spAutoFit/>
          </a:bodyPr>
          <a:lstStyle/>
          <a:p>
            <a:r>
              <a:rPr lang="en-GB" sz="2400" b="1" dirty="0">
                <a:latin typeface="Century Gothic" panose="020B0502020202020204" pitchFamily="34" charset="0"/>
              </a:rPr>
              <a:t>Relative </a:t>
            </a:r>
            <a:r>
              <a:rPr lang="en-GB" sz="2400" b="1" u="sng" dirty="0">
                <a:latin typeface="Century Gothic" panose="020B0502020202020204" pitchFamily="34" charset="0"/>
              </a:rPr>
              <a:t>Atomic</a:t>
            </a:r>
            <a:r>
              <a:rPr lang="en-GB" sz="2400" b="1" dirty="0">
                <a:latin typeface="Century Gothic" panose="020B0502020202020204" pitchFamily="34" charset="0"/>
              </a:rPr>
              <a:t> Mass</a:t>
            </a:r>
          </a:p>
          <a:p>
            <a:endParaRPr lang="en-GB" sz="2400" b="1" dirty="0">
              <a:latin typeface="Century Gothic" panose="020B0502020202020204" pitchFamily="34" charset="0"/>
            </a:endParaRPr>
          </a:p>
          <a:p>
            <a:r>
              <a:rPr lang="en-GB" sz="2400" dirty="0">
                <a:latin typeface="Century Gothic" panose="020B0502020202020204" pitchFamily="34" charset="0"/>
              </a:rPr>
              <a:t>Atoms are very small and have very little mass. So instead of using their actual mass in kg, their </a:t>
            </a:r>
            <a:r>
              <a:rPr lang="en-GB" sz="2400" b="1" dirty="0">
                <a:latin typeface="Century Gothic" panose="020B0502020202020204" pitchFamily="34" charset="0"/>
              </a:rPr>
              <a:t>relative</a:t>
            </a:r>
            <a:r>
              <a:rPr lang="en-GB" sz="2400" dirty="0">
                <a:latin typeface="Century Gothic" panose="020B0502020202020204" pitchFamily="34" charset="0"/>
              </a:rPr>
              <a:t> masses are used. This is the </a:t>
            </a:r>
            <a:r>
              <a:rPr lang="en-GB" sz="2400" b="1" dirty="0">
                <a:latin typeface="Century Gothic" panose="020B0502020202020204" pitchFamily="34" charset="0"/>
              </a:rPr>
              <a:t>relative atomic mass </a:t>
            </a:r>
            <a:r>
              <a:rPr lang="en-GB" sz="2400" dirty="0">
                <a:latin typeface="Century Gothic" panose="020B0502020202020204" pitchFamily="34" charset="0"/>
              </a:rPr>
              <a:t>or </a:t>
            </a:r>
            <a:r>
              <a:rPr lang="en-GB" sz="2400" b="1" dirty="0">
                <a:latin typeface="Century Gothic" panose="020B0502020202020204" pitchFamily="34" charset="0"/>
              </a:rPr>
              <a:t>A</a:t>
            </a:r>
            <a:r>
              <a:rPr lang="en-GB" sz="2400" b="1" baseline="-25000" dirty="0">
                <a:latin typeface="Century Gothic" panose="020B0502020202020204" pitchFamily="34" charset="0"/>
              </a:rPr>
              <a:t>r</a:t>
            </a:r>
            <a:r>
              <a:rPr lang="en-GB" sz="2400" dirty="0">
                <a:latin typeface="Century Gothic" panose="020B0502020202020204" pitchFamily="34" charset="0"/>
              </a:rPr>
              <a:t>.</a:t>
            </a:r>
          </a:p>
          <a:p>
            <a:r>
              <a:rPr lang="en-GB" sz="2400" dirty="0">
                <a:latin typeface="Century Gothic" panose="020B0502020202020204" pitchFamily="34" charset="0"/>
              </a:rPr>
              <a:t> </a:t>
            </a:r>
          </a:p>
          <a:p>
            <a:r>
              <a:rPr lang="en-GB" sz="2400" dirty="0">
                <a:latin typeface="Century Gothic" panose="020B0502020202020204" pitchFamily="34" charset="0"/>
              </a:rPr>
              <a:t>The relative atomic mass of an </a:t>
            </a:r>
            <a:r>
              <a:rPr lang="en-GB" sz="2400" b="1" dirty="0">
                <a:latin typeface="Century Gothic" panose="020B0502020202020204" pitchFamily="34" charset="0"/>
              </a:rPr>
              <a:t>element</a:t>
            </a:r>
            <a:r>
              <a:rPr lang="en-GB" sz="2400" dirty="0">
                <a:latin typeface="Century Gothic" panose="020B0502020202020204" pitchFamily="34" charset="0"/>
              </a:rPr>
              <a:t> can be found in the </a:t>
            </a:r>
            <a:r>
              <a:rPr lang="en-GB" sz="2400" b="1" dirty="0">
                <a:latin typeface="Century Gothic" panose="020B0502020202020204" pitchFamily="34" charset="0"/>
              </a:rPr>
              <a:t>periodic table</a:t>
            </a:r>
            <a:r>
              <a:rPr lang="en-GB" sz="2400" dirty="0">
                <a:latin typeface="Century Gothic" panose="020B0502020202020204" pitchFamily="34" charset="0"/>
              </a:rPr>
              <a:t>.</a:t>
            </a:r>
          </a:p>
          <a:p>
            <a:pPr marL="457200" indent="-457200">
              <a:buFont typeface="Arial" panose="020B0604020202020204" pitchFamily="34" charset="0"/>
              <a:buChar char="•"/>
            </a:pPr>
            <a:endParaRPr lang="en-GB" sz="2400" dirty="0">
              <a:latin typeface="Century Gothic" panose="020B0502020202020204" pitchFamily="34" charset="0"/>
            </a:endParaRP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r>
              <a:rPr lang="en-GB" sz="2400" b="1" dirty="0">
                <a:latin typeface="Century Gothic" panose="020B0502020202020204" pitchFamily="34" charset="0"/>
              </a:rPr>
              <a:t>Use a periodic table to find the A</a:t>
            </a:r>
            <a:r>
              <a:rPr lang="en-GB" sz="2400" b="1" baseline="-25000" dirty="0">
                <a:latin typeface="Century Gothic" panose="020B0502020202020204" pitchFamily="34" charset="0"/>
              </a:rPr>
              <a:t>r</a:t>
            </a:r>
            <a:r>
              <a:rPr lang="en-GB" sz="2400" b="1" dirty="0">
                <a:latin typeface="Century Gothic" panose="020B0502020202020204" pitchFamily="34" charset="0"/>
              </a:rPr>
              <a:t> of carbon. </a:t>
            </a:r>
          </a:p>
          <a:p>
            <a:endParaRPr lang="en-GB" sz="2400" dirty="0">
              <a:solidFill>
                <a:srgbClr val="00B050"/>
              </a:solidFill>
              <a:latin typeface="Century Gothic" panose="020B0502020202020204" pitchFamily="34" charset="0"/>
            </a:endParaRPr>
          </a:p>
        </p:txBody>
      </p:sp>
      <p:pic>
        <p:nvPicPr>
          <p:cNvPr id="2" name="Picture 1">
            <a:extLst>
              <a:ext uri="{FF2B5EF4-FFF2-40B4-BE49-F238E27FC236}">
                <a16:creationId xmlns:a16="http://schemas.microsoft.com/office/drawing/2014/main" id="{FC76FA5A-54D4-4AAB-981A-3CAE0E2D4A14}"/>
              </a:ext>
            </a:extLst>
          </p:cNvPr>
          <p:cNvPicPr>
            <a:picLocks noChangeAspect="1"/>
          </p:cNvPicPr>
          <p:nvPr/>
        </p:nvPicPr>
        <p:blipFill>
          <a:blip r:embed="rId3"/>
          <a:stretch>
            <a:fillRect/>
          </a:stretch>
        </p:blipFill>
        <p:spPr>
          <a:xfrm>
            <a:off x="9030110" y="2605923"/>
            <a:ext cx="1409700" cy="1543050"/>
          </a:xfrm>
          <a:prstGeom prst="rect">
            <a:avLst/>
          </a:prstGeom>
        </p:spPr>
      </p:pic>
      <p:sp>
        <p:nvSpPr>
          <p:cNvPr id="3" name="Rectangle 2">
            <a:extLst>
              <a:ext uri="{FF2B5EF4-FFF2-40B4-BE49-F238E27FC236}">
                <a16:creationId xmlns:a16="http://schemas.microsoft.com/office/drawing/2014/main" id="{E55ADC2E-0C17-4CC1-B348-9AA89BA57A20}"/>
              </a:ext>
            </a:extLst>
          </p:cNvPr>
          <p:cNvSpPr/>
          <p:nvPr/>
        </p:nvSpPr>
        <p:spPr>
          <a:xfrm>
            <a:off x="9427002" y="2710872"/>
            <a:ext cx="615916" cy="58420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EA9957B-EF8A-4113-A8C0-16C91D91F757}"/>
              </a:ext>
            </a:extLst>
          </p:cNvPr>
          <p:cNvSpPr txBox="1"/>
          <p:nvPr/>
        </p:nvSpPr>
        <p:spPr>
          <a:xfrm>
            <a:off x="6949624" y="4193484"/>
            <a:ext cx="1124333" cy="461665"/>
          </a:xfrm>
          <a:prstGeom prst="rect">
            <a:avLst/>
          </a:prstGeom>
          <a:noFill/>
        </p:spPr>
        <p:txBody>
          <a:bodyPr wrap="square" lIns="91440" tIns="45720" rIns="91440" bIns="45720" rtlCol="0" anchor="t">
            <a:spAutoFit/>
          </a:bodyPr>
          <a:lstStyle/>
          <a:p>
            <a:r>
              <a:rPr lang="en-GB" sz="2400" b="1" dirty="0">
                <a:solidFill>
                  <a:schemeClr val="accent1"/>
                </a:solidFill>
                <a:latin typeface="Century Gothic"/>
              </a:rPr>
              <a:t>12 </a:t>
            </a:r>
          </a:p>
        </p:txBody>
      </p:sp>
      <p:sp>
        <p:nvSpPr>
          <p:cNvPr id="8" name="TextBox 7">
            <a:extLst>
              <a:ext uri="{FF2B5EF4-FFF2-40B4-BE49-F238E27FC236}">
                <a16:creationId xmlns:a16="http://schemas.microsoft.com/office/drawing/2014/main" id="{9FCAE56E-7ECB-3642-ABA7-0B15564F1FE4}"/>
              </a:ext>
            </a:extLst>
          </p:cNvPr>
          <p:cNvSpPr txBox="1"/>
          <p:nvPr/>
        </p:nvSpPr>
        <p:spPr>
          <a:xfrm>
            <a:off x="364433" y="5367597"/>
            <a:ext cx="10620000" cy="862416"/>
          </a:xfrm>
          <a:prstGeom prst="rect">
            <a:avLst/>
          </a:prstGeom>
          <a:solidFill>
            <a:schemeClr val="accent1">
              <a:lumMod val="40000"/>
              <a:lumOff val="60000"/>
            </a:schemeClr>
          </a:solidFill>
        </p:spPr>
        <p:txBody>
          <a:bodyPr wrap="square" rtlCol="0">
            <a:spAutoFit/>
          </a:bodyPr>
          <a:lstStyle/>
          <a:p>
            <a:pPr lvl="0">
              <a:lnSpc>
                <a:spcPct val="107000"/>
              </a:lnSpc>
              <a:spcAft>
                <a:spcPts val="800"/>
              </a:spcAft>
            </a:pPr>
            <a:r>
              <a:rPr lang="en-GB" sz="2400" dirty="0">
                <a:latin typeface="Century Gothic" panose="020B0502020202020204" pitchFamily="34" charset="0"/>
                <a:ea typeface="Calibri" panose="020F0502020204030204" pitchFamily="34" charset="0"/>
                <a:cs typeface="Times New Roman" panose="02020603050405020304" pitchFamily="18" charset="0"/>
              </a:rPr>
              <a:t>The </a:t>
            </a:r>
            <a:r>
              <a:rPr lang="en-GB" sz="2400" b="1" dirty="0">
                <a:latin typeface="Century Gothic" panose="020B0502020202020204" pitchFamily="34" charset="0"/>
                <a:ea typeface="Calibri" panose="020F0502020204030204" pitchFamily="34" charset="0"/>
                <a:cs typeface="Times New Roman" panose="02020603050405020304" pitchFamily="18" charset="0"/>
              </a:rPr>
              <a:t>relative atomic mass</a:t>
            </a:r>
            <a:r>
              <a:rPr lang="en-GB" sz="2400" dirty="0">
                <a:latin typeface="Century Gothic" panose="020B0502020202020204" pitchFamily="34" charset="0"/>
                <a:ea typeface="Calibri" panose="020F0502020204030204" pitchFamily="34" charset="0"/>
                <a:cs typeface="Times New Roman" panose="02020603050405020304" pitchFamily="18" charset="0"/>
              </a:rPr>
              <a:t> (</a:t>
            </a:r>
            <a:r>
              <a:rPr lang="en-GB" sz="2400" b="1" dirty="0">
                <a:latin typeface="Century Gothic" panose="020B0502020202020204" pitchFamily="34" charset="0"/>
                <a:ea typeface="Calibri" panose="020F0502020204030204" pitchFamily="34" charset="0"/>
                <a:cs typeface="Times New Roman" panose="02020603050405020304" pitchFamily="18" charset="0"/>
              </a:rPr>
              <a:t>A</a:t>
            </a:r>
            <a:r>
              <a:rPr lang="en-GB" sz="2400" b="1" baseline="-25000" dirty="0">
                <a:latin typeface="Century Gothic" panose="020B0502020202020204" pitchFamily="34" charset="0"/>
                <a:ea typeface="Calibri" panose="020F0502020204030204" pitchFamily="34" charset="0"/>
                <a:cs typeface="Times New Roman" panose="02020603050405020304" pitchFamily="18" charset="0"/>
              </a:rPr>
              <a:t>r</a:t>
            </a:r>
            <a:r>
              <a:rPr lang="en-GB" sz="2400" dirty="0">
                <a:latin typeface="Century Gothic" panose="020B0502020202020204" pitchFamily="34" charset="0"/>
                <a:ea typeface="Calibri" panose="020F0502020204030204" pitchFamily="34" charset="0"/>
                <a:cs typeface="Times New Roman" panose="02020603050405020304" pitchFamily="18" charset="0"/>
              </a:rPr>
              <a:t>) is the average mass of the atoms of an element compared to the mass of carbon-12.</a:t>
            </a:r>
            <a:endParaRPr lang="en-GB"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0" name="Oval 9">
            <a:extLst>
              <a:ext uri="{FF2B5EF4-FFF2-40B4-BE49-F238E27FC236}">
                <a16:creationId xmlns:a16="http://schemas.microsoft.com/office/drawing/2014/main" id="{1358DC11-2BDD-A843-950E-4A18F39564D2}"/>
              </a:ext>
            </a:extLst>
          </p:cNvPr>
          <p:cNvSpPr/>
          <p:nvPr/>
        </p:nvSpPr>
        <p:spPr>
          <a:xfrm>
            <a:off x="9019944" y="-46219"/>
            <a:ext cx="2839731" cy="2548944"/>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Century Gothic" panose="020B0502020202020204" pitchFamily="34" charset="0"/>
              </a:rPr>
              <a:t>Relative </a:t>
            </a:r>
            <a:r>
              <a:rPr lang="en-GB" sz="2400" dirty="0">
                <a:solidFill>
                  <a:schemeClr val="tx1"/>
                </a:solidFill>
                <a:latin typeface="Century Gothic" panose="020B0502020202020204" pitchFamily="34" charset="0"/>
              </a:rPr>
              <a:t>means compared to something else</a:t>
            </a:r>
          </a:p>
        </p:txBody>
      </p:sp>
    </p:spTree>
    <p:extLst>
      <p:ext uri="{BB962C8B-B14F-4D97-AF65-F5344CB8AC3E}">
        <p14:creationId xmlns:p14="http://schemas.microsoft.com/office/powerpoint/2010/main" val="286694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8"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BDB593F-662A-4F65-8096-54243A4961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F8DF14CD-FE4E-4B91-BA7F-219603BF8673}">
  <ds:schemaRefs>
    <ds:schemaRef ds:uri="http://purl.org/dc/dcmitype/"/>
    <ds:schemaRef ds:uri="http://schemas.microsoft.com/office/2006/documentManagement/types"/>
    <ds:schemaRef ds:uri="http://purl.org/dc/terms/"/>
    <ds:schemaRef ds:uri="e7f29ac3-c74a-46a7-9e80-ec6458dc319f"/>
    <ds:schemaRef ds:uri="http://www.w3.org/XML/1998/namespace"/>
    <ds:schemaRef ds:uri="http://purl.org/dc/elements/1.1/"/>
    <ds:schemaRef ds:uri="http://schemas.microsoft.com/office/infopath/2007/PartnerControls"/>
    <ds:schemaRef ds:uri="http://schemas.openxmlformats.org/package/2006/metadata/core-properties"/>
    <ds:schemaRef ds:uri="9dd66dd2-dc2f-4e10-8286-f1da6631469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710</TotalTime>
  <Words>5141</Words>
  <Application>Microsoft Macintosh PowerPoint</Application>
  <PresentationFormat>Widescreen</PresentationFormat>
  <Paragraphs>527</Paragraphs>
  <Slides>27</Slides>
  <Notes>25</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Cambria Math</vt:lpstr>
      <vt:lpstr>Century Gothic</vt:lpstr>
      <vt:lpstr>Georgia</vt:lpstr>
      <vt:lpstr>open-sans</vt:lpstr>
      <vt:lpstr>PT Sans</vt:lpstr>
      <vt:lpstr>Wingdings</vt:lpstr>
      <vt:lpstr>B2.2.11 Feedback lesson</vt:lpstr>
      <vt:lpstr>Making this resource work for you</vt:lpstr>
      <vt:lpstr>PowerPoint Presentation</vt:lpstr>
      <vt:lpstr>PowerPoint Presentation</vt:lpstr>
      <vt:lpstr>PowerPoint Presentation</vt:lpstr>
      <vt:lpstr>C4.3.1</vt:lpstr>
      <vt:lpstr>PowerPoint Presentation</vt:lpstr>
      <vt:lpstr>This is the fix-it portion of the lesson</vt:lpstr>
      <vt:lpstr>The Big Idea: Reactions rearrange matter</vt:lpstr>
      <vt:lpstr>PowerPoint Presentation</vt:lpstr>
      <vt:lpstr>State the relative atomic mass (Ar) for the following elements.</vt:lpstr>
      <vt:lpstr>Relative Formula Mass</vt:lpstr>
      <vt:lpstr>Calculating relative formula mass</vt:lpstr>
      <vt:lpstr>Calculating relative formula mass</vt:lpstr>
      <vt:lpstr>PowerPoint Presentation</vt:lpstr>
      <vt:lpstr>Percentage by mass</vt:lpstr>
      <vt:lpstr>Percentage by mass</vt:lpstr>
      <vt:lpstr>What is the percentage by mass of carbon in CO2?</vt:lpstr>
      <vt:lpstr>What is the difference between these two terms?</vt:lpstr>
      <vt:lpstr>Which of these compounds contain a greater percentage of oxygen?</vt:lpstr>
      <vt:lpstr>Drill</vt:lpstr>
      <vt:lpstr>Drill answers</vt:lpstr>
      <vt:lpstr>Activity</vt:lpstr>
      <vt:lpstr>Answers</vt:lpstr>
      <vt:lpstr>Activity</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4</cp:revision>
  <dcterms:created xsi:type="dcterms:W3CDTF">2019-03-21T11:24:14Z</dcterms:created>
  <dcterms:modified xsi:type="dcterms:W3CDTF">2024-12-03T11:56:40Z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